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4" r:id="rId3"/>
    <p:sldId id="522" r:id="rId4"/>
    <p:sldId id="523" r:id="rId5"/>
    <p:sldId id="524" r:id="rId6"/>
    <p:sldId id="525" r:id="rId7"/>
    <p:sldId id="526" r:id="rId8"/>
    <p:sldId id="552" r:id="rId9"/>
    <p:sldId id="527" r:id="rId10"/>
    <p:sldId id="528" r:id="rId11"/>
    <p:sldId id="529" r:id="rId12"/>
    <p:sldId id="530" r:id="rId13"/>
    <p:sldId id="531" r:id="rId14"/>
    <p:sldId id="532" r:id="rId15"/>
    <p:sldId id="533" r:id="rId16"/>
    <p:sldId id="534" r:id="rId17"/>
    <p:sldId id="535" r:id="rId18"/>
    <p:sldId id="536" r:id="rId19"/>
    <p:sldId id="553"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0" r:id="rId34"/>
    <p:sldId id="551" r:id="rId35"/>
    <p:sldId id="387"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6" autoAdjust="0"/>
    <p:restoredTop sz="94694"/>
  </p:normalViewPr>
  <p:slideViewPr>
    <p:cSldViewPr snapToGrid="0">
      <p:cViewPr varScale="1">
        <p:scale>
          <a:sx n="117" d="100"/>
          <a:sy n="117" d="100"/>
        </p:scale>
        <p:origin x="2232" y="168"/>
      </p:cViewPr>
      <p:guideLst>
        <p:guide pos="2880"/>
        <p:guide orient="horz" pos="216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08F5-625E-A84F-A9BE-41DE4BE6706C}" type="datetimeFigureOut">
              <a:rPr lang="en-US" smtClean="0"/>
              <a:t>7/9/22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797E9-2339-F94B-9F42-CE53DC578F60}" type="slidenum">
              <a:rPr lang="en-US" smtClean="0"/>
              <a:t>‹#›</a:t>
            </a:fld>
            <a:endParaRPr lang="en-US" dirty="0"/>
          </a:p>
        </p:txBody>
      </p:sp>
    </p:spTree>
    <p:extLst>
      <p:ext uri="{BB962C8B-B14F-4D97-AF65-F5344CB8AC3E}">
        <p14:creationId xmlns:p14="http://schemas.microsoft.com/office/powerpoint/2010/main" val="24210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FD6B9-5447-C345-8BE8-E0F640A2AF8D}" type="datetimeFigureOut">
              <a:rPr lang="en-US" smtClean="0"/>
              <a:t>7/9/22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7299B0-8E0F-1840-9915-057D819AD856}" type="slidenum">
              <a:rPr lang="en-US" smtClean="0"/>
              <a:t>‹#›</a:t>
            </a:fld>
            <a:endParaRPr lang="en-US" dirty="0"/>
          </a:p>
        </p:txBody>
      </p:sp>
    </p:spTree>
    <p:extLst>
      <p:ext uri="{BB962C8B-B14F-4D97-AF65-F5344CB8AC3E}">
        <p14:creationId xmlns:p14="http://schemas.microsoft.com/office/powerpoint/2010/main" val="26025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FD6B9-5447-C345-8BE8-E0F640A2AF8D}" type="datetimeFigureOut">
              <a:rPr lang="en-US" smtClean="0"/>
              <a:t>7/9/22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7299B0-8E0F-1840-9915-057D819AD856}" type="slidenum">
              <a:rPr lang="en-US" smtClean="0"/>
              <a:t>‹#›</a:t>
            </a:fld>
            <a:endParaRPr lang="en-US" dirty="0"/>
          </a:p>
        </p:txBody>
      </p:sp>
      <p:pic>
        <p:nvPicPr>
          <p:cNvPr id="7" name="Picture 6">
            <a:extLst>
              <a:ext uri="{FF2B5EF4-FFF2-40B4-BE49-F238E27FC236}">
                <a16:creationId xmlns:a16="http://schemas.microsoft.com/office/drawing/2014/main" id="{7C3EEC72-9F94-E1E0-D78B-5CA2231C09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35930" y="141190"/>
            <a:ext cx="908070" cy="731520"/>
          </a:xfrm>
          <a:prstGeom prst="rect">
            <a:avLst/>
          </a:prstGeom>
        </p:spPr>
      </p:pic>
    </p:spTree>
    <p:extLst>
      <p:ext uri="{BB962C8B-B14F-4D97-AF65-F5344CB8AC3E}">
        <p14:creationId xmlns:p14="http://schemas.microsoft.com/office/powerpoint/2010/main" val="296180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8FD6B9-5447-C345-8BE8-E0F640A2AF8D}" type="datetimeFigureOut">
              <a:rPr lang="en-US" smtClean="0"/>
              <a:t>7/9/22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07299B0-8E0F-1840-9915-057D819AD856}" type="slidenum">
              <a:rPr lang="en-US" smtClean="0"/>
              <a:t>‹#›</a:t>
            </a:fld>
            <a:endParaRPr lang="en-US" dirty="0"/>
          </a:p>
        </p:txBody>
      </p:sp>
    </p:spTree>
    <p:extLst>
      <p:ext uri="{BB962C8B-B14F-4D97-AF65-F5344CB8AC3E}">
        <p14:creationId xmlns:p14="http://schemas.microsoft.com/office/powerpoint/2010/main" val="3687312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35930" y="141190"/>
            <a:ext cx="908070" cy="731520"/>
          </a:xfrm>
          <a:prstGeom prst="rect">
            <a:avLst/>
          </a:prstGeom>
        </p:spPr>
      </p:pic>
    </p:spTree>
    <p:extLst>
      <p:ext uri="{BB962C8B-B14F-4D97-AF65-F5344CB8AC3E}">
        <p14:creationId xmlns:p14="http://schemas.microsoft.com/office/powerpoint/2010/main" val="3373935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D6B9-5447-C345-8BE8-E0F640A2AF8D}" type="datetimeFigureOut">
              <a:rPr lang="en-US" smtClean="0"/>
              <a:t>7/9/22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299B0-8E0F-1840-9915-057D819AD856}" type="slidenum">
              <a:rPr lang="en-US" smtClean="0"/>
              <a:t>‹#›</a:t>
            </a:fld>
            <a:endParaRPr lang="en-US" dirty="0"/>
          </a:p>
        </p:txBody>
      </p:sp>
    </p:spTree>
    <p:extLst>
      <p:ext uri="{BB962C8B-B14F-4D97-AF65-F5344CB8AC3E}">
        <p14:creationId xmlns:p14="http://schemas.microsoft.com/office/powerpoint/2010/main" val="3078779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isecom.org/mirror/OSSTMM.3.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entest-standard.org/index.php/PTES_Technical_Guidelines" TargetMode="External"/><Relationship Id="rId2" Type="http://schemas.openxmlformats.org/officeDocument/2006/relationships/hyperlink" Target="http://www.pentest-standard.org/index.php/Main_Page"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nvlpubs.nist.gov/nistpubs/SpecialPublications/NIST.SP.800-53Ar4.pdf" TargetMode="External"/><Relationship Id="rId2" Type="http://schemas.openxmlformats.org/officeDocument/2006/relationships/hyperlink" Target="https://nvlpubs.nist.gov/nistpubs/Legacy/SP/nistspecialpublication800-115.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owasp.org/www-project-web-security-testing-guid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vulnerabilityassessment.co.uk/Penetration%20Test.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herloc.unodc.org/cld/v3/cybrepo/legdb/"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hyperlink" Target="http://www.pentest-standard.org/index.php/Pre-engagement#Scope_Cree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p:nvPr/>
        </p:nvSpPr>
        <p:spPr>
          <a:xfrm>
            <a:off x="-457200" y="2590800"/>
            <a:ext cx="9753599" cy="2838085"/>
          </a:xfrm>
          <a:prstGeom prst="rect">
            <a:avLst/>
          </a:prstGeom>
        </p:spPr>
        <p:txBody>
          <a:bodyPr vert="horz" wrap="square" lIns="0" tIns="38100" rIns="0" bIns="0" rtlCol="0">
            <a:spAutoFit/>
          </a:bodyPr>
          <a:lstStyle/>
          <a:p>
            <a:pPr marL="12700" marR="5080" algn="ctr">
              <a:lnSpc>
                <a:spcPts val="5250"/>
              </a:lnSpc>
              <a:spcBef>
                <a:spcPts val="300"/>
              </a:spcBef>
            </a:pPr>
            <a:r>
              <a:rPr sz="4000" spc="-5" dirty="0">
                <a:latin typeface="Calibri"/>
                <a:cs typeface="Calibri"/>
              </a:rPr>
              <a:t>CYBV </a:t>
            </a:r>
            <a:r>
              <a:rPr sz="4000" spc="-10" dirty="0">
                <a:latin typeface="Calibri"/>
                <a:cs typeface="Calibri"/>
              </a:rPr>
              <a:t>480 </a:t>
            </a:r>
            <a:r>
              <a:rPr sz="4000" spc="-5" dirty="0">
                <a:latin typeface="Calibri"/>
                <a:cs typeface="Calibri"/>
              </a:rPr>
              <a:t>Cyber</a:t>
            </a:r>
            <a:r>
              <a:rPr sz="4000" spc="-85" dirty="0">
                <a:latin typeface="Calibri"/>
                <a:cs typeface="Calibri"/>
              </a:rPr>
              <a:t> </a:t>
            </a:r>
            <a:r>
              <a:rPr sz="4000" spc="-5" dirty="0">
                <a:latin typeface="Calibri"/>
                <a:cs typeface="Calibri"/>
              </a:rPr>
              <a:t>Warfare  </a:t>
            </a:r>
            <a:endParaRPr lang="en-US" sz="4000" spc="-5" dirty="0">
              <a:latin typeface="Calibri"/>
              <a:cs typeface="Calibri"/>
            </a:endParaRPr>
          </a:p>
          <a:p>
            <a:pPr marL="12700" marR="5080" algn="ctr">
              <a:lnSpc>
                <a:spcPts val="5250"/>
              </a:lnSpc>
              <a:spcBef>
                <a:spcPts val="300"/>
              </a:spcBef>
            </a:pPr>
            <a:endParaRPr lang="en-US" sz="4000" dirty="0">
              <a:latin typeface="Calibri"/>
              <a:cs typeface="Calibri"/>
            </a:endParaRPr>
          </a:p>
          <a:p>
            <a:pPr marL="12700" marR="5080" algn="ctr">
              <a:lnSpc>
                <a:spcPts val="5250"/>
              </a:lnSpc>
              <a:spcBef>
                <a:spcPts val="300"/>
              </a:spcBef>
            </a:pPr>
            <a:r>
              <a:rPr lang="en-US" sz="4000" dirty="0">
                <a:latin typeface="Calibri"/>
                <a:cs typeface="Calibri"/>
              </a:rPr>
              <a:t>Pentest </a:t>
            </a:r>
          </a:p>
          <a:p>
            <a:pPr marL="12700" marR="5080" algn="ctr">
              <a:lnSpc>
                <a:spcPts val="5250"/>
              </a:lnSpc>
              <a:spcBef>
                <a:spcPts val="300"/>
              </a:spcBef>
            </a:pPr>
            <a:r>
              <a:rPr lang="en-US" sz="4000" dirty="0">
                <a:latin typeface="Calibri"/>
                <a:cs typeface="Calibri"/>
              </a:rPr>
              <a:t>Planning, Scoping, and Reporting</a:t>
            </a:r>
            <a:endParaRPr sz="4000" dirty="0">
              <a:latin typeface="Calibri"/>
              <a:cs typeface="Calibri"/>
            </a:endParaRPr>
          </a:p>
        </p:txBody>
      </p:sp>
      <p:pic>
        <p:nvPicPr>
          <p:cNvPr id="4" name="image1.jpeg" descr="A picture containing graphical user interface&#10;&#10;Description automatically generated">
            <a:extLst>
              <a:ext uri="{FF2B5EF4-FFF2-40B4-BE49-F238E27FC236}">
                <a16:creationId xmlns:a16="http://schemas.microsoft.com/office/drawing/2014/main" id="{87CA9626-4C45-BBA1-0D84-1328A9E2E835}"/>
              </a:ext>
            </a:extLst>
          </p:cNvPr>
          <p:cNvPicPr>
            <a:picLocks noChangeAspect="1"/>
          </p:cNvPicPr>
          <p:nvPr/>
        </p:nvPicPr>
        <p:blipFill>
          <a:blip r:embed="rId2" cstate="print"/>
          <a:stretch>
            <a:fillRect/>
          </a:stretch>
        </p:blipFill>
        <p:spPr>
          <a:xfrm>
            <a:off x="1191781" y="598034"/>
            <a:ext cx="6449990" cy="1305605"/>
          </a:xfrm>
          <a:prstGeom prst="rect">
            <a:avLst/>
          </a:prstGeom>
        </p:spPr>
      </p:pic>
    </p:spTree>
    <p:extLst>
      <p:ext uri="{BB962C8B-B14F-4D97-AF65-F5344CB8AC3E}">
        <p14:creationId xmlns:p14="http://schemas.microsoft.com/office/powerpoint/2010/main" val="260528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Security Audits</a:t>
            </a:r>
          </a:p>
          <a:p>
            <a:pPr lvl="1">
              <a:buFont typeface="Wingdings" charset="2"/>
              <a:buChar char="Ø"/>
            </a:pPr>
            <a:r>
              <a:rPr lang="en-US" sz="1800" dirty="0">
                <a:solidFill>
                  <a:srgbClr val="000000"/>
                </a:solidFill>
                <a:latin typeface="Times New Roman" charset="0"/>
                <a:ea typeface="Times New Roman" charset="0"/>
                <a:cs typeface="Times New Roman" charset="0"/>
              </a:rPr>
              <a:t>Ran against a set of standards</a:t>
            </a:r>
          </a:p>
          <a:p>
            <a:pPr lvl="2">
              <a:buFont typeface="Wingdings" charset="2"/>
              <a:buChar char="Ø"/>
            </a:pPr>
            <a:r>
              <a:rPr lang="en-US" sz="1800" dirty="0">
                <a:solidFill>
                  <a:srgbClr val="000000"/>
                </a:solidFill>
                <a:latin typeface="Times New Roman" charset="0"/>
                <a:ea typeface="Times New Roman" charset="0"/>
                <a:cs typeface="Times New Roman" charset="0"/>
              </a:rPr>
              <a:t>ISO / IEC 27001 and 27002</a:t>
            </a:r>
          </a:p>
          <a:p>
            <a:pPr lvl="2">
              <a:buFont typeface="Wingdings" charset="2"/>
              <a:buChar char="Ø"/>
            </a:pPr>
            <a:r>
              <a:rPr lang="en-US" sz="1800" dirty="0">
                <a:solidFill>
                  <a:srgbClr val="000000"/>
                </a:solidFill>
                <a:latin typeface="Times New Roman" charset="0"/>
                <a:ea typeface="Times New Roman" charset="0"/>
                <a:cs typeface="Times New Roman" charset="0"/>
              </a:rPr>
              <a:t>HIPAA</a:t>
            </a:r>
          </a:p>
          <a:p>
            <a:pPr lvl="2">
              <a:buFont typeface="Wingdings" charset="2"/>
              <a:buChar char="Ø"/>
            </a:pPr>
            <a:r>
              <a:rPr lang="en-US" sz="1800" dirty="0">
                <a:solidFill>
                  <a:srgbClr val="000000"/>
                </a:solidFill>
                <a:latin typeface="Times New Roman" charset="0"/>
                <a:ea typeface="Times New Roman" charset="0"/>
                <a:cs typeface="Times New Roman" charset="0"/>
              </a:rPr>
              <a:t>SOX</a:t>
            </a:r>
          </a:p>
          <a:p>
            <a:pPr lvl="2">
              <a:buFont typeface="Wingdings" charset="2"/>
              <a:buChar char="Ø"/>
            </a:pPr>
            <a:r>
              <a:rPr lang="en-US" sz="1800" dirty="0">
                <a:solidFill>
                  <a:srgbClr val="000000"/>
                </a:solidFill>
                <a:latin typeface="Times New Roman" charset="0"/>
                <a:ea typeface="Times New Roman" charset="0"/>
                <a:cs typeface="Times New Roman" charset="0"/>
              </a:rPr>
              <a:t>PCI-DSS</a:t>
            </a:r>
          </a:p>
          <a:p>
            <a:pPr lvl="1">
              <a:buFont typeface="Wingdings" charset="2"/>
              <a:buChar char="Ø"/>
            </a:pPr>
            <a:r>
              <a:rPr lang="en-US" sz="1800" dirty="0">
                <a:solidFill>
                  <a:srgbClr val="000000"/>
                </a:solidFill>
                <a:latin typeface="Times New Roman" charset="0"/>
                <a:ea typeface="Times New Roman" charset="0"/>
                <a:cs typeface="Times New Roman" charset="0"/>
              </a:rPr>
              <a:t>Typically includes some sort of checklist</a:t>
            </a:r>
          </a:p>
          <a:p>
            <a:pPr lvl="2">
              <a:buFont typeface="Wingdings" charset="2"/>
              <a:buChar char="Ø"/>
            </a:pPr>
            <a:r>
              <a:rPr lang="en-US" sz="1800" dirty="0">
                <a:solidFill>
                  <a:srgbClr val="000000"/>
                </a:solidFill>
                <a:latin typeface="Times New Roman" charset="0"/>
                <a:ea typeface="Times New Roman" charset="0"/>
                <a:cs typeface="Times New Roman" charset="0"/>
              </a:rPr>
              <a:t>In depth and rigorous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2D08452E-C4EE-48D9-A966-2F0C3E13367B}"/>
              </a:ext>
            </a:extLst>
          </p:cNvPr>
          <p:cNvPicPr>
            <a:picLocks noChangeAspect="1"/>
          </p:cNvPicPr>
          <p:nvPr/>
        </p:nvPicPr>
        <p:blipFill>
          <a:blip r:embed="rId2"/>
          <a:stretch>
            <a:fillRect/>
          </a:stretch>
        </p:blipFill>
        <p:spPr>
          <a:xfrm>
            <a:off x="4962525" y="1084616"/>
            <a:ext cx="3841750" cy="3450925"/>
          </a:xfrm>
          <a:prstGeom prst="rect">
            <a:avLst/>
          </a:prstGeom>
        </p:spPr>
      </p:pic>
    </p:spTree>
    <p:extLst>
      <p:ext uri="{BB962C8B-B14F-4D97-AF65-F5344CB8AC3E}">
        <p14:creationId xmlns:p14="http://schemas.microsoft.com/office/powerpoint/2010/main" val="208636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Why Penetration Testing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Find the vulnerabilities before attackers</a:t>
            </a:r>
          </a:p>
          <a:p>
            <a:pPr lvl="1">
              <a:buFont typeface="Wingdings" charset="2"/>
              <a:buChar char="Ø"/>
            </a:pPr>
            <a:r>
              <a:rPr lang="en-US" sz="1800" dirty="0">
                <a:solidFill>
                  <a:srgbClr val="000000"/>
                </a:solidFill>
                <a:latin typeface="Times New Roman" charset="0"/>
                <a:ea typeface="Times New Roman" charset="0"/>
                <a:cs typeface="Times New Roman" charset="0"/>
              </a:rPr>
              <a:t>Organizations may accept risk by not addressing vulnerabilities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Help the organization or the blue team improve their operations</a:t>
            </a:r>
          </a:p>
          <a:p>
            <a:pPr indent="-285750">
              <a:buFont typeface="Wingdings" charset="2"/>
              <a:buChar char="Ø"/>
            </a:pPr>
            <a:r>
              <a:rPr lang="en-US" sz="1800" dirty="0">
                <a:solidFill>
                  <a:srgbClr val="000000"/>
                </a:solidFill>
                <a:latin typeface="Times New Roman" charset="0"/>
                <a:ea typeface="Times New Roman" charset="0"/>
                <a:cs typeface="Times New Roman" charset="0"/>
              </a:rPr>
              <a:t>Prioritize how resources are spent and implemented</a:t>
            </a:r>
          </a:p>
          <a:p>
            <a:pPr indent="-285750">
              <a:buFont typeface="Wingdings" charset="2"/>
              <a:buChar char="Ø"/>
            </a:pPr>
            <a:r>
              <a:rPr lang="en-US" sz="1800" dirty="0">
                <a:solidFill>
                  <a:srgbClr val="000000"/>
                </a:solidFill>
                <a:latin typeface="Times New Roman" charset="0"/>
                <a:ea typeface="Times New Roman" charset="0"/>
                <a:cs typeface="Times New Roman" charset="0"/>
              </a:rPr>
              <a:t>Regulatory compliance</a:t>
            </a: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57E02F0C-55D1-4E53-9433-FAF4763CFF27}"/>
              </a:ext>
            </a:extLst>
          </p:cNvPr>
          <p:cNvPicPr>
            <a:picLocks noChangeAspect="1"/>
          </p:cNvPicPr>
          <p:nvPr/>
        </p:nvPicPr>
        <p:blipFill>
          <a:blip r:embed="rId2"/>
          <a:stretch>
            <a:fillRect/>
          </a:stretch>
        </p:blipFill>
        <p:spPr>
          <a:xfrm>
            <a:off x="470882" y="3593836"/>
            <a:ext cx="4396848" cy="2740289"/>
          </a:xfrm>
          <a:prstGeom prst="rect">
            <a:avLst/>
          </a:prstGeom>
        </p:spPr>
      </p:pic>
    </p:spTree>
    <p:extLst>
      <p:ext uri="{BB962C8B-B14F-4D97-AF65-F5344CB8AC3E}">
        <p14:creationId xmlns:p14="http://schemas.microsoft.com/office/powerpoint/2010/main" val="77125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Types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Network services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Client-Side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Web Application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Social Engineering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Wireless security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Physical Security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Stolen Equipment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Cryptanalysis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Product Security Test</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05D17925-E41C-4E75-B230-042F40ED2290}"/>
              </a:ext>
            </a:extLst>
          </p:cNvPr>
          <p:cNvPicPr>
            <a:picLocks noChangeAspect="1"/>
          </p:cNvPicPr>
          <p:nvPr/>
        </p:nvPicPr>
        <p:blipFill>
          <a:blip r:embed="rId2"/>
          <a:stretch>
            <a:fillRect/>
          </a:stretch>
        </p:blipFill>
        <p:spPr>
          <a:xfrm>
            <a:off x="3629025" y="1084616"/>
            <a:ext cx="5310714" cy="3382609"/>
          </a:xfrm>
          <a:prstGeom prst="rect">
            <a:avLst/>
          </a:prstGeom>
        </p:spPr>
      </p:pic>
    </p:spTree>
    <p:extLst>
      <p:ext uri="{BB962C8B-B14F-4D97-AF65-F5344CB8AC3E}">
        <p14:creationId xmlns:p14="http://schemas.microsoft.com/office/powerpoint/2010/main" val="1293193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BD9221-2837-4C76-9600-B067DF47657D}"/>
              </a:ext>
            </a:extLst>
          </p:cNvPr>
          <p:cNvPicPr>
            <a:picLocks noChangeAspect="1"/>
          </p:cNvPicPr>
          <p:nvPr/>
        </p:nvPicPr>
        <p:blipFill>
          <a:blip r:embed="rId2"/>
          <a:stretch>
            <a:fillRect/>
          </a:stretch>
        </p:blipFill>
        <p:spPr>
          <a:xfrm>
            <a:off x="1123950" y="3679904"/>
            <a:ext cx="6667500" cy="3105150"/>
          </a:xfrm>
          <a:prstGeom prst="rect">
            <a:avLst/>
          </a:prstGeom>
        </p:spPr>
      </p:pic>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Attack Phases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Depending on the source there may be more phases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Typical phases include:</a:t>
            </a:r>
          </a:p>
          <a:p>
            <a:pPr lvl="1">
              <a:buFont typeface="Wingdings" charset="2"/>
              <a:buChar char="Ø"/>
            </a:pPr>
            <a:r>
              <a:rPr lang="en-US" sz="1800" dirty="0">
                <a:solidFill>
                  <a:srgbClr val="000000"/>
                </a:solidFill>
                <a:latin typeface="Times New Roman" charset="0"/>
                <a:ea typeface="Times New Roman" charset="0"/>
                <a:cs typeface="Times New Roman" charset="0"/>
              </a:rPr>
              <a:t>Reconnaissance</a:t>
            </a:r>
          </a:p>
          <a:p>
            <a:pPr lvl="1">
              <a:buFont typeface="Wingdings" charset="2"/>
              <a:buChar char="Ø"/>
            </a:pPr>
            <a:r>
              <a:rPr lang="en-US" sz="1800" dirty="0">
                <a:solidFill>
                  <a:srgbClr val="000000"/>
                </a:solidFill>
                <a:latin typeface="Times New Roman" charset="0"/>
                <a:ea typeface="Times New Roman" charset="0"/>
                <a:cs typeface="Times New Roman" charset="0"/>
              </a:rPr>
              <a:t>Scanning</a:t>
            </a:r>
          </a:p>
          <a:p>
            <a:pPr lvl="1">
              <a:buFont typeface="Wingdings" charset="2"/>
              <a:buChar char="Ø"/>
            </a:pPr>
            <a:r>
              <a:rPr lang="en-US" sz="1800" dirty="0">
                <a:solidFill>
                  <a:srgbClr val="000000"/>
                </a:solidFill>
                <a:latin typeface="Times New Roman" charset="0"/>
                <a:ea typeface="Times New Roman" charset="0"/>
                <a:cs typeface="Times New Roman" charset="0"/>
              </a:rPr>
              <a:t>Exploitation</a:t>
            </a:r>
          </a:p>
          <a:p>
            <a:pPr lvl="1">
              <a:buFont typeface="Wingdings" charset="2"/>
              <a:buChar char="Ø"/>
            </a:pPr>
            <a:r>
              <a:rPr lang="en-US" sz="1800" dirty="0">
                <a:solidFill>
                  <a:srgbClr val="000000"/>
                </a:solidFill>
                <a:latin typeface="Times New Roman" charset="0"/>
                <a:ea typeface="Times New Roman" charset="0"/>
                <a:cs typeface="Times New Roman" charset="0"/>
              </a:rPr>
              <a:t>Post-exploitation – maintaining access with backdoors and rootkits</a:t>
            </a:r>
          </a:p>
          <a:p>
            <a:pPr lvl="1">
              <a:buFont typeface="Wingdings" charset="2"/>
              <a:buChar char="Ø"/>
            </a:pPr>
            <a:r>
              <a:rPr lang="en-US" sz="1800" dirty="0">
                <a:solidFill>
                  <a:srgbClr val="000000"/>
                </a:solidFill>
                <a:latin typeface="Times New Roman" charset="0"/>
                <a:ea typeface="Times New Roman" charset="0"/>
                <a:cs typeface="Times New Roman" charset="0"/>
              </a:rPr>
              <a:t>Covering tracks with covert channels and log editing</a:t>
            </a:r>
          </a:p>
          <a:p>
            <a:pPr>
              <a:buFont typeface="Wingdings" charset="2"/>
              <a:buChar char="Ø"/>
            </a:pPr>
            <a:r>
              <a:rPr lang="en-US" sz="1800" dirty="0">
                <a:solidFill>
                  <a:srgbClr val="000000"/>
                </a:solidFill>
                <a:latin typeface="Times New Roman" charset="0"/>
                <a:ea typeface="Times New Roman" charset="0"/>
                <a:cs typeface="Times New Roman" charset="0"/>
              </a:rPr>
              <a:t>Do not need to followed in order – could be circular or sporadic</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73504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Methodologies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Provided by different organizations</a:t>
            </a:r>
          </a:p>
          <a:p>
            <a:pPr indent="-285750">
              <a:buFont typeface="Wingdings" charset="2"/>
              <a:buChar char="Ø"/>
            </a:pPr>
            <a:r>
              <a:rPr lang="en-US" sz="1800" dirty="0">
                <a:solidFill>
                  <a:srgbClr val="000000"/>
                </a:solidFill>
                <a:latin typeface="Times New Roman" charset="0"/>
                <a:ea typeface="Times New Roman" charset="0"/>
                <a:cs typeface="Times New Roman" charset="0"/>
              </a:rPr>
              <a:t>Provide information and documentation to formalize testing plans</a:t>
            </a:r>
          </a:p>
          <a:p>
            <a:pPr indent="-285750">
              <a:buFont typeface="Wingdings" charset="2"/>
              <a:buChar char="Ø"/>
            </a:pPr>
            <a:r>
              <a:rPr lang="en-US" sz="1800" dirty="0">
                <a:solidFill>
                  <a:srgbClr val="000000"/>
                </a:solidFill>
                <a:latin typeface="Times New Roman" charset="0"/>
                <a:ea typeface="Times New Roman" charset="0"/>
                <a:cs typeface="Times New Roman" charset="0"/>
              </a:rPr>
              <a:t>Methodologies</a:t>
            </a:r>
          </a:p>
          <a:p>
            <a:pPr lvl="1">
              <a:buFont typeface="Wingdings" charset="2"/>
              <a:buChar char="Ø"/>
            </a:pPr>
            <a:r>
              <a:rPr lang="en-US" sz="1800" dirty="0">
                <a:solidFill>
                  <a:srgbClr val="000000"/>
                </a:solidFill>
                <a:latin typeface="Times New Roman" charset="0"/>
                <a:ea typeface="Times New Roman" charset="0"/>
                <a:cs typeface="Times New Roman" charset="0"/>
              </a:rPr>
              <a:t>Open Source Security Testing Methodology Manual (OSSTMM)</a:t>
            </a:r>
          </a:p>
          <a:p>
            <a:pPr lvl="1">
              <a:buFont typeface="Wingdings" charset="2"/>
              <a:buChar char="Ø"/>
            </a:pPr>
            <a:r>
              <a:rPr lang="en-US" sz="1800" dirty="0">
                <a:solidFill>
                  <a:srgbClr val="000000"/>
                </a:solidFill>
                <a:latin typeface="Times New Roman" charset="0"/>
                <a:ea typeface="Times New Roman" charset="0"/>
                <a:cs typeface="Times New Roman" charset="0"/>
              </a:rPr>
              <a:t>Penetration Testing Execution Standard (PTES)</a:t>
            </a:r>
          </a:p>
          <a:p>
            <a:pPr lvl="1">
              <a:buFont typeface="Wingdings" charset="2"/>
              <a:buChar char="Ø"/>
            </a:pPr>
            <a:r>
              <a:rPr lang="en-US" sz="1800" dirty="0">
                <a:solidFill>
                  <a:srgbClr val="000000"/>
                </a:solidFill>
                <a:latin typeface="Times New Roman" charset="0"/>
                <a:ea typeface="Times New Roman" charset="0"/>
                <a:cs typeface="Times New Roman" charset="0"/>
              </a:rPr>
              <a:t>NIST SP 800-115 – Technical Guide to Information Security Testing and Assessment</a:t>
            </a:r>
          </a:p>
          <a:p>
            <a:pPr lvl="1">
              <a:buFont typeface="Wingdings" charset="2"/>
              <a:buChar char="Ø"/>
            </a:pPr>
            <a:r>
              <a:rPr lang="en-US" sz="1800" dirty="0">
                <a:solidFill>
                  <a:srgbClr val="000000"/>
                </a:solidFill>
                <a:latin typeface="Times New Roman" charset="0"/>
                <a:ea typeface="Times New Roman" charset="0"/>
                <a:cs typeface="Times New Roman" charset="0"/>
              </a:rPr>
              <a:t>Open Web Application Security Project (OWASP) Testing Guide</a:t>
            </a:r>
          </a:p>
          <a:p>
            <a:pPr lvl="1">
              <a:buFont typeface="Wingdings" charset="2"/>
              <a:buChar char="Ø"/>
            </a:pPr>
            <a:r>
              <a:rPr lang="en-US" sz="1800" dirty="0">
                <a:solidFill>
                  <a:srgbClr val="000000"/>
                </a:solidFill>
                <a:latin typeface="Times New Roman" charset="0"/>
                <a:ea typeface="Times New Roman" charset="0"/>
                <a:cs typeface="Times New Roman" charset="0"/>
              </a:rPr>
              <a:t>Penetration Testing Framework</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4456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OSSTMM</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Distributed by the Institute for Security and Open Methodologies (ISECOM)</a:t>
            </a:r>
          </a:p>
          <a:p>
            <a:pPr indent="-285750">
              <a:buFont typeface="Wingdings" charset="2"/>
              <a:buChar char="Ø"/>
            </a:pPr>
            <a:r>
              <a:rPr lang="en-US" sz="1800" dirty="0">
                <a:solidFill>
                  <a:srgbClr val="000000"/>
                </a:solidFill>
                <a:latin typeface="Times New Roman" charset="0"/>
                <a:ea typeface="Times New Roman" charset="0"/>
                <a:cs typeface="Times New Roman" charset="0"/>
              </a:rPr>
              <a:t>Designed to improve how security is tested and implemented</a:t>
            </a:r>
          </a:p>
          <a:p>
            <a:pPr indent="-285750">
              <a:buFont typeface="Wingdings" charset="2"/>
              <a:buChar char="Ø"/>
            </a:pPr>
            <a:r>
              <a:rPr lang="en-US" sz="1800" dirty="0">
                <a:solidFill>
                  <a:srgbClr val="000000"/>
                </a:solidFill>
                <a:latin typeface="Times New Roman" charset="0"/>
                <a:ea typeface="Times New Roman" charset="0"/>
                <a:cs typeface="Times New Roman" charset="0"/>
              </a:rPr>
              <a:t>Scope</a:t>
            </a:r>
          </a:p>
          <a:p>
            <a:pPr lvl="1">
              <a:buFont typeface="Wingdings" charset="2"/>
              <a:buChar char="Ø"/>
            </a:pPr>
            <a:r>
              <a:rPr lang="en-US" sz="1800" dirty="0">
                <a:solidFill>
                  <a:srgbClr val="000000"/>
                </a:solidFill>
                <a:latin typeface="Times New Roman" charset="0"/>
                <a:ea typeface="Times New Roman" charset="0"/>
                <a:cs typeface="Times New Roman" charset="0"/>
              </a:rPr>
              <a:t>Provides descriptions for operational security tests over all operational channels</a:t>
            </a:r>
          </a:p>
          <a:p>
            <a:pPr lvl="2">
              <a:buFont typeface="Wingdings" charset="2"/>
              <a:buChar char="Ø"/>
            </a:pPr>
            <a:r>
              <a:rPr lang="en-US" sz="1800" dirty="0">
                <a:solidFill>
                  <a:srgbClr val="000000"/>
                </a:solidFill>
                <a:latin typeface="Times New Roman" charset="0"/>
                <a:ea typeface="Times New Roman" charset="0"/>
                <a:cs typeface="Times New Roman" charset="0"/>
              </a:rPr>
              <a:t>Human</a:t>
            </a:r>
          </a:p>
          <a:p>
            <a:pPr lvl="2">
              <a:buFont typeface="Wingdings" charset="2"/>
              <a:buChar char="Ø"/>
            </a:pPr>
            <a:r>
              <a:rPr lang="en-US" sz="1800" dirty="0">
                <a:solidFill>
                  <a:srgbClr val="000000"/>
                </a:solidFill>
                <a:latin typeface="Times New Roman" charset="0"/>
                <a:ea typeface="Times New Roman" charset="0"/>
                <a:cs typeface="Times New Roman" charset="0"/>
              </a:rPr>
              <a:t>Physical</a:t>
            </a:r>
          </a:p>
          <a:p>
            <a:pPr lvl="2">
              <a:buFont typeface="Wingdings" charset="2"/>
              <a:buChar char="Ø"/>
            </a:pPr>
            <a:r>
              <a:rPr lang="en-US" sz="1800" dirty="0">
                <a:solidFill>
                  <a:srgbClr val="000000"/>
                </a:solidFill>
                <a:latin typeface="Times New Roman" charset="0"/>
                <a:ea typeface="Times New Roman" charset="0"/>
                <a:cs typeface="Times New Roman" charset="0"/>
              </a:rPr>
              <a:t>Wireless</a:t>
            </a:r>
          </a:p>
          <a:p>
            <a:pPr lvl="2">
              <a:buFont typeface="Wingdings" charset="2"/>
              <a:buChar char="Ø"/>
            </a:pPr>
            <a:r>
              <a:rPr lang="en-US" sz="1800" dirty="0">
                <a:solidFill>
                  <a:srgbClr val="000000"/>
                </a:solidFill>
                <a:latin typeface="Times New Roman" charset="0"/>
                <a:ea typeface="Times New Roman" charset="0"/>
                <a:cs typeface="Times New Roman" charset="0"/>
              </a:rPr>
              <a:t>Telecommunications</a:t>
            </a:r>
          </a:p>
          <a:p>
            <a:pPr lvl="2">
              <a:buFont typeface="Wingdings" charset="2"/>
              <a:buChar char="Ø"/>
            </a:pPr>
            <a:r>
              <a:rPr lang="en-US" sz="1800" dirty="0">
                <a:solidFill>
                  <a:srgbClr val="000000"/>
                </a:solidFill>
                <a:latin typeface="Times New Roman" panose="02020603050405020304" pitchFamily="18" charset="0"/>
                <a:ea typeface="Times New Roman" charset="0"/>
                <a:cs typeface="Times New Roman" panose="02020603050405020304" pitchFamily="18" charset="0"/>
              </a:rPr>
              <a:t>Data networks</a:t>
            </a:r>
          </a:p>
          <a:p>
            <a:pPr>
              <a:buFont typeface="Wingdings" charset="2"/>
              <a:buChar char="Ø"/>
            </a:pPr>
            <a:r>
              <a:rPr lang="en-US" sz="1800" dirty="0">
                <a:latin typeface="Times New Roman" panose="02020603050405020304" pitchFamily="18" charset="0"/>
                <a:cs typeface="Times New Roman" panose="02020603050405020304" pitchFamily="18" charset="0"/>
                <a:hlinkClick r:id="rId2"/>
              </a:rPr>
              <a:t>http://www.isecom.org/mirror/OSSTMM.3.pdf</a:t>
            </a:r>
            <a:endParaRPr lang="en-US" sz="1800" dirty="0">
              <a:solidFill>
                <a:srgbClr val="000000"/>
              </a:solidFill>
              <a:latin typeface="Times New Roman" panose="02020603050405020304" pitchFamily="18" charset="0"/>
              <a:ea typeface="Times New Roman" charset="0"/>
              <a:cs typeface="Times New Roman" panose="02020603050405020304" pitchFamily="18"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128293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PTES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Provides an outline for a penetration test</a:t>
            </a:r>
          </a:p>
          <a:p>
            <a:pPr indent="-285750">
              <a:buFont typeface="Wingdings" charset="2"/>
              <a:buChar char="Ø"/>
            </a:pPr>
            <a:r>
              <a:rPr lang="en-US" sz="1800" dirty="0">
                <a:solidFill>
                  <a:srgbClr val="000000"/>
                </a:solidFill>
                <a:latin typeface="Times New Roman" charset="0"/>
                <a:ea typeface="Times New Roman" charset="0"/>
                <a:cs typeface="Times New Roman" charset="0"/>
              </a:rPr>
              <a:t>Main Sections</a:t>
            </a:r>
          </a:p>
          <a:p>
            <a:pPr lvl="1">
              <a:buFont typeface="Wingdings" charset="2"/>
              <a:buChar char="Ø"/>
            </a:pPr>
            <a:r>
              <a:rPr lang="en-US" sz="1800" dirty="0">
                <a:solidFill>
                  <a:srgbClr val="000000"/>
                </a:solidFill>
                <a:latin typeface="Times New Roman" charset="0"/>
                <a:ea typeface="Times New Roman" charset="0"/>
                <a:cs typeface="Times New Roman" charset="0"/>
              </a:rPr>
              <a:t>Pre-engagement activities</a:t>
            </a:r>
          </a:p>
          <a:p>
            <a:pPr lvl="1">
              <a:buFont typeface="Wingdings" charset="2"/>
              <a:buChar char="Ø"/>
            </a:pPr>
            <a:r>
              <a:rPr lang="en-US" sz="1800" dirty="0">
                <a:solidFill>
                  <a:srgbClr val="000000"/>
                </a:solidFill>
                <a:latin typeface="Times New Roman" charset="0"/>
                <a:ea typeface="Times New Roman" charset="0"/>
                <a:cs typeface="Times New Roman" charset="0"/>
              </a:rPr>
              <a:t>Intelligence gathering</a:t>
            </a:r>
          </a:p>
          <a:p>
            <a:pPr lvl="1">
              <a:buFont typeface="Wingdings" charset="2"/>
              <a:buChar char="Ø"/>
            </a:pPr>
            <a:r>
              <a:rPr lang="en-US" sz="1800" dirty="0">
                <a:solidFill>
                  <a:srgbClr val="000000"/>
                </a:solidFill>
                <a:latin typeface="Times New Roman" charset="0"/>
                <a:ea typeface="Times New Roman" charset="0"/>
                <a:cs typeface="Times New Roman" charset="0"/>
              </a:rPr>
              <a:t>Threat Modeling</a:t>
            </a:r>
          </a:p>
          <a:p>
            <a:pPr lvl="1">
              <a:buFont typeface="Wingdings" charset="2"/>
              <a:buChar char="Ø"/>
            </a:pPr>
            <a:r>
              <a:rPr lang="en-US" sz="1800" dirty="0">
                <a:solidFill>
                  <a:srgbClr val="000000"/>
                </a:solidFill>
                <a:latin typeface="Times New Roman" charset="0"/>
                <a:ea typeface="Times New Roman" charset="0"/>
                <a:cs typeface="Times New Roman" charset="0"/>
              </a:rPr>
              <a:t>Vulnerability Analysis</a:t>
            </a:r>
          </a:p>
          <a:p>
            <a:pPr lvl="1">
              <a:buFont typeface="Wingdings" charset="2"/>
              <a:buChar char="Ø"/>
            </a:pPr>
            <a:r>
              <a:rPr lang="en-US" sz="1800" dirty="0">
                <a:solidFill>
                  <a:srgbClr val="000000"/>
                </a:solidFill>
                <a:latin typeface="Times New Roman" charset="0"/>
                <a:ea typeface="Times New Roman" charset="0"/>
                <a:cs typeface="Times New Roman" charset="0"/>
              </a:rPr>
              <a:t>Exploitation</a:t>
            </a:r>
          </a:p>
          <a:p>
            <a:pPr lvl="1">
              <a:buFont typeface="Wingdings" charset="2"/>
              <a:buChar char="Ø"/>
            </a:pPr>
            <a:r>
              <a:rPr lang="en-US" sz="1800" dirty="0">
                <a:solidFill>
                  <a:srgbClr val="000000"/>
                </a:solidFill>
                <a:latin typeface="Times New Roman" charset="0"/>
                <a:ea typeface="Times New Roman" charset="0"/>
                <a:cs typeface="Times New Roman" charset="0"/>
              </a:rPr>
              <a:t>Post Exploitation</a:t>
            </a:r>
          </a:p>
          <a:p>
            <a:pPr lvl="1">
              <a:buFont typeface="Wingdings" charset="2"/>
              <a:buChar char="Ø"/>
            </a:pPr>
            <a:r>
              <a:rPr lang="en-US" sz="1800" dirty="0">
                <a:solidFill>
                  <a:srgbClr val="000000"/>
                </a:solidFill>
                <a:latin typeface="Times New Roman" charset="0"/>
                <a:ea typeface="Times New Roman" charset="0"/>
                <a:cs typeface="Times New Roman" charset="0"/>
              </a:rPr>
              <a:t>Reporting</a:t>
            </a:r>
          </a:p>
          <a:p>
            <a:pPr>
              <a:buFont typeface="Wingdings" charset="2"/>
              <a:buChar char="Ø"/>
            </a:pPr>
            <a:r>
              <a:rPr lang="en-US" sz="1800" dirty="0">
                <a:solidFill>
                  <a:srgbClr val="000000"/>
                </a:solidFill>
                <a:latin typeface="Times New Roman" charset="0"/>
                <a:ea typeface="Times New Roman" charset="0"/>
                <a:cs typeface="Times New Roman" charset="0"/>
                <a:hlinkClick r:id="rId2"/>
              </a:rPr>
              <a:t>http://www.pentest-standard.org/index.php/Main_Page</a:t>
            </a:r>
            <a:endParaRPr lang="en-US" sz="1800" dirty="0">
              <a:solidFill>
                <a:srgbClr val="000000"/>
              </a:solidFill>
              <a:latin typeface="Times New Roman" charset="0"/>
              <a:ea typeface="Times New Roman" charset="0"/>
              <a:cs typeface="Times New Roman" charset="0"/>
            </a:endParaRPr>
          </a:p>
          <a:p>
            <a:pPr marL="0" indent="0">
              <a:buNone/>
            </a:pPr>
            <a:endParaRPr lang="en-US" sz="1800" dirty="0">
              <a:solidFill>
                <a:srgbClr val="000000"/>
              </a:solidFill>
              <a:latin typeface="Times New Roman" charset="0"/>
              <a:ea typeface="Times New Roman" charset="0"/>
              <a:cs typeface="Times New Roman" charset="0"/>
            </a:endParaRPr>
          </a:p>
          <a:p>
            <a:pPr>
              <a:buFont typeface="Wingdings" charset="2"/>
              <a:buChar char="Ø"/>
            </a:pPr>
            <a:r>
              <a:rPr lang="en-US" sz="1800" dirty="0">
                <a:solidFill>
                  <a:srgbClr val="000000"/>
                </a:solidFill>
                <a:latin typeface="Times New Roman" charset="0"/>
                <a:ea typeface="Times New Roman" charset="0"/>
                <a:cs typeface="Times New Roman" charset="0"/>
              </a:rPr>
              <a:t>Doesn’t provide technical guidelines for how to execute a </a:t>
            </a:r>
            <a:r>
              <a:rPr lang="en-US" sz="1800" dirty="0" err="1">
                <a:solidFill>
                  <a:srgbClr val="000000"/>
                </a:solidFill>
                <a:latin typeface="Times New Roman" charset="0"/>
                <a:ea typeface="Times New Roman" charset="0"/>
                <a:cs typeface="Times New Roman" charset="0"/>
              </a:rPr>
              <a:t>pentest</a:t>
            </a:r>
            <a:endParaRPr lang="en-US" sz="1800" dirty="0">
              <a:solidFill>
                <a:srgbClr val="000000"/>
              </a:solidFill>
              <a:latin typeface="Times New Roman" charset="0"/>
              <a:ea typeface="Times New Roman" charset="0"/>
              <a:cs typeface="Times New Roman" charset="0"/>
            </a:endParaRPr>
          </a:p>
          <a:p>
            <a:pPr>
              <a:buFont typeface="Wingdings" charset="2"/>
              <a:buChar char="Ø"/>
            </a:pPr>
            <a:r>
              <a:rPr lang="en-US" sz="1800" dirty="0">
                <a:solidFill>
                  <a:srgbClr val="000000"/>
                </a:solidFill>
                <a:latin typeface="Times New Roman" charset="0"/>
                <a:ea typeface="Times New Roman" charset="0"/>
                <a:cs typeface="Times New Roman" charset="0"/>
              </a:rPr>
              <a:t>Accompanied by a technical guide to fill this gap</a:t>
            </a:r>
          </a:p>
          <a:p>
            <a:pPr lvl="1">
              <a:buFont typeface="Wingdings" charset="2"/>
              <a:buChar char="Ø"/>
            </a:pPr>
            <a:r>
              <a:rPr lang="en-US" sz="1800" dirty="0">
                <a:solidFill>
                  <a:srgbClr val="000000"/>
                </a:solidFill>
                <a:latin typeface="Times New Roman" charset="0"/>
                <a:ea typeface="Times New Roman" charset="0"/>
                <a:cs typeface="Times New Roman" charset="0"/>
                <a:hlinkClick r:id="rId3"/>
              </a:rPr>
              <a:t>http://www.pentest-standard.org/index.php/PTES_Technical_Guidelines</a:t>
            </a:r>
            <a:endParaRPr lang="en-US" sz="1800" dirty="0">
              <a:solidFill>
                <a:srgbClr val="000000"/>
              </a:solidFill>
              <a:latin typeface="Times New Roman" charset="0"/>
              <a:ea typeface="Times New Roman" charset="0"/>
              <a:cs typeface="Times New Roman" charset="0"/>
            </a:endParaRPr>
          </a:p>
          <a:p>
            <a:pPr marL="457200" lvl="1" indent="0">
              <a:buNone/>
            </a:pPr>
            <a:endParaRPr lang="en-US" sz="1000" dirty="0">
              <a:solidFill>
                <a:srgbClr val="000000"/>
              </a:solidFill>
              <a:latin typeface="Times New Roman" charset="0"/>
              <a:ea typeface="Times New Roman" charset="0"/>
              <a:cs typeface="Times New Roman" charset="0"/>
            </a:endParaRPr>
          </a:p>
          <a:p>
            <a:pPr lvl="1">
              <a:buFont typeface="Wingdings" charset="2"/>
              <a:buChar char="Ø"/>
            </a:pPr>
            <a:endParaRPr lang="en-US" sz="10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8BF60732-7FD3-4B57-AEA0-40D34C0FEC39}"/>
              </a:ext>
            </a:extLst>
          </p:cNvPr>
          <p:cNvPicPr>
            <a:picLocks noChangeAspect="1"/>
          </p:cNvPicPr>
          <p:nvPr/>
        </p:nvPicPr>
        <p:blipFill>
          <a:blip r:embed="rId4"/>
          <a:stretch>
            <a:fillRect/>
          </a:stretch>
        </p:blipFill>
        <p:spPr>
          <a:xfrm>
            <a:off x="5584170" y="1193749"/>
            <a:ext cx="3276600" cy="2471525"/>
          </a:xfrm>
          <a:prstGeom prst="rect">
            <a:avLst/>
          </a:prstGeom>
        </p:spPr>
      </p:pic>
    </p:spTree>
    <p:extLst>
      <p:ext uri="{BB962C8B-B14F-4D97-AF65-F5344CB8AC3E}">
        <p14:creationId xmlns:p14="http://schemas.microsoft.com/office/powerpoint/2010/main" val="2184394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NIST SP 800-115</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Provided by the National Institute of Standards and Technology</a:t>
            </a:r>
          </a:p>
          <a:p>
            <a:pPr indent="-285750">
              <a:buFont typeface="Wingdings" charset="2"/>
              <a:buChar char="Ø"/>
            </a:pPr>
            <a:r>
              <a:rPr lang="en-US" sz="1800" dirty="0">
                <a:solidFill>
                  <a:srgbClr val="000000"/>
                </a:solidFill>
                <a:latin typeface="Times New Roman" charset="0"/>
                <a:ea typeface="Times New Roman" charset="0"/>
                <a:cs typeface="Times New Roman" charset="0"/>
              </a:rPr>
              <a:t>Document Structure</a:t>
            </a:r>
          </a:p>
          <a:p>
            <a:pPr lvl="1">
              <a:buFont typeface="Wingdings" charset="2"/>
              <a:buChar char="Ø"/>
            </a:pPr>
            <a:r>
              <a:rPr lang="en-US" sz="1800" dirty="0">
                <a:solidFill>
                  <a:srgbClr val="000000"/>
                </a:solidFill>
                <a:latin typeface="Times New Roman" charset="0"/>
                <a:ea typeface="Times New Roman" charset="0"/>
                <a:cs typeface="Times New Roman" charset="0"/>
              </a:rPr>
              <a:t>Overview of Information Security Assessments</a:t>
            </a:r>
          </a:p>
          <a:p>
            <a:pPr lvl="1">
              <a:buFont typeface="Wingdings" charset="2"/>
              <a:buChar char="Ø"/>
            </a:pPr>
            <a:r>
              <a:rPr lang="en-US" sz="1800" dirty="0">
                <a:solidFill>
                  <a:srgbClr val="000000"/>
                </a:solidFill>
                <a:latin typeface="Times New Roman" charset="0"/>
                <a:ea typeface="Times New Roman" charset="0"/>
                <a:cs typeface="Times New Roman" charset="0"/>
              </a:rPr>
              <a:t>Detailed description of several technical examination techniques</a:t>
            </a:r>
          </a:p>
          <a:p>
            <a:pPr lvl="1">
              <a:buFont typeface="Wingdings" charset="2"/>
              <a:buChar char="Ø"/>
            </a:pPr>
            <a:r>
              <a:rPr lang="en-US" sz="1800" dirty="0">
                <a:solidFill>
                  <a:srgbClr val="000000"/>
                </a:solidFill>
                <a:latin typeface="Times New Roman" charset="0"/>
                <a:ea typeface="Times New Roman" charset="0"/>
                <a:cs typeface="Times New Roman" charset="0"/>
              </a:rPr>
              <a:t>Describes techniques for identifying targets and analyzing them</a:t>
            </a:r>
          </a:p>
          <a:p>
            <a:pPr lvl="1">
              <a:buFont typeface="Wingdings" charset="2"/>
              <a:buChar char="Ø"/>
            </a:pPr>
            <a:r>
              <a:rPr lang="en-US" sz="1800" dirty="0">
                <a:solidFill>
                  <a:srgbClr val="000000"/>
                </a:solidFill>
                <a:latin typeface="Times New Roman" charset="0"/>
                <a:ea typeface="Times New Roman" charset="0"/>
                <a:cs typeface="Times New Roman" charset="0"/>
              </a:rPr>
              <a:t>Explains techniques commonly used to validate the existence of vulnerabilities</a:t>
            </a:r>
          </a:p>
          <a:p>
            <a:pPr lvl="1">
              <a:buFont typeface="Wingdings" charset="2"/>
              <a:buChar char="Ø"/>
            </a:pPr>
            <a:r>
              <a:rPr lang="en-US" sz="1800" dirty="0">
                <a:solidFill>
                  <a:srgbClr val="000000"/>
                </a:solidFill>
                <a:latin typeface="Times New Roman" charset="0"/>
                <a:ea typeface="Times New Roman" charset="0"/>
                <a:cs typeface="Times New Roman" charset="0"/>
              </a:rPr>
              <a:t>Approach and process for planning a security assessment</a:t>
            </a:r>
          </a:p>
          <a:p>
            <a:pPr lvl="1">
              <a:buFont typeface="Wingdings" charset="2"/>
              <a:buChar char="Ø"/>
            </a:pPr>
            <a:r>
              <a:rPr lang="en-US" sz="1800" dirty="0">
                <a:solidFill>
                  <a:srgbClr val="000000"/>
                </a:solidFill>
                <a:latin typeface="Times New Roman" charset="0"/>
                <a:ea typeface="Times New Roman" charset="0"/>
                <a:cs typeface="Times New Roman" charset="0"/>
              </a:rPr>
              <a:t>Discusses factors for the execution of security assessments</a:t>
            </a:r>
          </a:p>
          <a:p>
            <a:pPr lvl="1">
              <a:buFont typeface="Wingdings" charset="2"/>
              <a:buChar char="Ø"/>
            </a:pPr>
            <a:r>
              <a:rPr lang="en-US" sz="1800" dirty="0">
                <a:solidFill>
                  <a:srgbClr val="000000"/>
                </a:solidFill>
                <a:latin typeface="Times New Roman" charset="0"/>
                <a:ea typeface="Times New Roman" charset="0"/>
                <a:cs typeface="Times New Roman" charset="0"/>
              </a:rPr>
              <a:t>Presents and approach for reporting assessment findings</a:t>
            </a:r>
          </a:p>
          <a:p>
            <a:pPr lvl="1">
              <a:buFont typeface="Wingdings" charset="2"/>
              <a:buChar char="Ø"/>
            </a:pPr>
            <a:r>
              <a:rPr lang="en-US" sz="1800" dirty="0">
                <a:solidFill>
                  <a:srgbClr val="000000"/>
                </a:solidFill>
                <a:latin typeface="Times New Roman" charset="0"/>
                <a:ea typeface="Times New Roman" charset="0"/>
                <a:cs typeface="Times New Roman" charset="0"/>
              </a:rPr>
              <a:t>Contains a template for Rules of Engagement</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r>
              <a:rPr lang="en-US" sz="1800" dirty="0">
                <a:solidFill>
                  <a:srgbClr val="000000"/>
                </a:solidFill>
                <a:latin typeface="Times New Roman" charset="0"/>
                <a:ea typeface="Times New Roman" charset="0"/>
                <a:cs typeface="Times New Roman" charset="0"/>
                <a:hlinkClick r:id="rId2"/>
              </a:rPr>
              <a:t>https://nvlpubs.nist.gov/nistpubs/Legacy/SP/nistspecialpublication800-115.pdf</a:t>
            </a:r>
            <a:endParaRPr lang="en-US" sz="1800" dirty="0">
              <a:solidFill>
                <a:srgbClr val="000000"/>
              </a:solidFill>
              <a:latin typeface="Times New Roman" charset="0"/>
              <a:ea typeface="Times New Roman" charset="0"/>
              <a:cs typeface="Times New Roman" charset="0"/>
            </a:endParaRPr>
          </a:p>
          <a:p>
            <a:pPr>
              <a:buFont typeface="Wingdings" charset="2"/>
              <a:buChar char="Ø"/>
            </a:pPr>
            <a:r>
              <a:rPr lang="en-US" sz="1800" dirty="0">
                <a:solidFill>
                  <a:srgbClr val="000000"/>
                </a:solidFill>
                <a:latin typeface="Times New Roman" charset="0"/>
                <a:ea typeface="Times New Roman" charset="0"/>
                <a:cs typeface="Times New Roman" charset="0"/>
                <a:hlinkClick r:id="rId3"/>
              </a:rPr>
              <a:t>https://nvlpubs.nist.gov/nistpubs/SpecialPublications/NIST.SP.800-53Ar4.pdf</a:t>
            </a: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16099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OWASP Testing Guide</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Focus on Web Application Testing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OWASP Testing Framework</a:t>
            </a:r>
          </a:p>
          <a:p>
            <a:pPr lvl="1">
              <a:buFont typeface="Wingdings" charset="2"/>
              <a:buChar char="Ø"/>
            </a:pPr>
            <a:r>
              <a:rPr lang="en-US" sz="1800" dirty="0">
                <a:solidFill>
                  <a:srgbClr val="000000"/>
                </a:solidFill>
                <a:latin typeface="Times New Roman" charset="0"/>
                <a:ea typeface="Times New Roman" charset="0"/>
                <a:cs typeface="Times New Roman" charset="0"/>
              </a:rPr>
              <a:t>Phase 1 – Before Development Begins</a:t>
            </a:r>
          </a:p>
          <a:p>
            <a:pPr lvl="1">
              <a:buFont typeface="Wingdings" charset="2"/>
              <a:buChar char="Ø"/>
            </a:pPr>
            <a:r>
              <a:rPr lang="en-US" sz="1800" dirty="0">
                <a:solidFill>
                  <a:srgbClr val="000000"/>
                </a:solidFill>
                <a:latin typeface="Times New Roman" charset="0"/>
                <a:ea typeface="Times New Roman" charset="0"/>
                <a:cs typeface="Times New Roman" charset="0"/>
              </a:rPr>
              <a:t>Phase 2 – During Definition and Design</a:t>
            </a:r>
          </a:p>
          <a:p>
            <a:pPr lvl="1">
              <a:buFont typeface="Wingdings" charset="2"/>
              <a:buChar char="Ø"/>
            </a:pPr>
            <a:r>
              <a:rPr lang="en-US" sz="1800" dirty="0">
                <a:solidFill>
                  <a:srgbClr val="000000"/>
                </a:solidFill>
                <a:latin typeface="Times New Roman" charset="0"/>
                <a:ea typeface="Times New Roman" charset="0"/>
                <a:cs typeface="Times New Roman" charset="0"/>
              </a:rPr>
              <a:t>Phase 3 – During Development</a:t>
            </a:r>
          </a:p>
          <a:p>
            <a:pPr lvl="1">
              <a:buFont typeface="Wingdings" charset="2"/>
              <a:buChar char="Ø"/>
            </a:pPr>
            <a:r>
              <a:rPr lang="en-US" sz="1800" dirty="0">
                <a:solidFill>
                  <a:srgbClr val="000000"/>
                </a:solidFill>
                <a:latin typeface="Times New Roman" charset="0"/>
                <a:ea typeface="Times New Roman" charset="0"/>
                <a:cs typeface="Times New Roman" charset="0"/>
              </a:rPr>
              <a:t>Phase 4 – During Deployment</a:t>
            </a:r>
          </a:p>
          <a:p>
            <a:pPr lvl="1">
              <a:buFont typeface="Wingdings" charset="2"/>
              <a:buChar char="Ø"/>
            </a:pPr>
            <a:r>
              <a:rPr lang="en-US" sz="1800" dirty="0">
                <a:solidFill>
                  <a:srgbClr val="000000"/>
                </a:solidFill>
                <a:latin typeface="Times New Roman" charset="0"/>
                <a:ea typeface="Times New Roman" charset="0"/>
                <a:cs typeface="Times New Roman" charset="0"/>
              </a:rPr>
              <a:t>Phase 5 – Maintenance and Operations</a:t>
            </a:r>
          </a:p>
          <a:p>
            <a:pPr>
              <a:buFont typeface="Wingdings" charset="2"/>
              <a:buChar char="Ø"/>
            </a:pPr>
            <a:r>
              <a:rPr lang="en-US" sz="1800" dirty="0">
                <a:solidFill>
                  <a:srgbClr val="000000"/>
                </a:solidFill>
                <a:latin typeface="Times New Roman" charset="0"/>
                <a:ea typeface="Times New Roman" charset="0"/>
                <a:cs typeface="Times New Roman" charset="0"/>
              </a:rPr>
              <a:t>Security Testing</a:t>
            </a:r>
          </a:p>
          <a:p>
            <a:pPr lvl="1">
              <a:buFont typeface="Wingdings" charset="2"/>
              <a:buChar char="Ø"/>
            </a:pPr>
            <a:r>
              <a:rPr lang="en-US" sz="1800" dirty="0">
                <a:solidFill>
                  <a:srgbClr val="000000"/>
                </a:solidFill>
                <a:latin typeface="Times New Roman" charset="0"/>
                <a:ea typeface="Times New Roman" charset="0"/>
                <a:cs typeface="Times New Roman" charset="0"/>
              </a:rPr>
              <a:t>Information Gathering</a:t>
            </a:r>
          </a:p>
          <a:p>
            <a:pPr lvl="1">
              <a:buFont typeface="Wingdings" charset="2"/>
              <a:buChar char="Ø"/>
            </a:pPr>
            <a:r>
              <a:rPr lang="en-US" sz="1800" dirty="0">
                <a:solidFill>
                  <a:srgbClr val="000000"/>
                </a:solidFill>
                <a:latin typeface="Times New Roman" charset="0"/>
                <a:ea typeface="Times New Roman" charset="0"/>
                <a:cs typeface="Times New Roman" charset="0"/>
              </a:rPr>
              <a:t>Search Engine Discovery and Recon</a:t>
            </a:r>
          </a:p>
          <a:p>
            <a:pPr lvl="1">
              <a:buFont typeface="Wingdings" charset="2"/>
              <a:buChar char="Ø"/>
            </a:pPr>
            <a:r>
              <a:rPr lang="en-US" sz="1800" dirty="0">
                <a:solidFill>
                  <a:srgbClr val="000000"/>
                </a:solidFill>
                <a:latin typeface="Times New Roman" charset="0"/>
                <a:ea typeface="Times New Roman" charset="0"/>
                <a:cs typeface="Times New Roman" charset="0"/>
              </a:rPr>
              <a:t>Configuration and Deployment Management Testing</a:t>
            </a:r>
          </a:p>
          <a:p>
            <a:pPr lvl="1">
              <a:buFont typeface="Wingdings" charset="2"/>
              <a:buChar char="Ø"/>
            </a:pPr>
            <a:r>
              <a:rPr lang="en-US" sz="1800" dirty="0">
                <a:solidFill>
                  <a:srgbClr val="000000"/>
                </a:solidFill>
                <a:latin typeface="Times New Roman" charset="0"/>
                <a:ea typeface="Times New Roman" charset="0"/>
                <a:cs typeface="Times New Roman" charset="0"/>
              </a:rPr>
              <a:t>Identity Management Testing</a:t>
            </a:r>
          </a:p>
          <a:p>
            <a:pPr lvl="1">
              <a:buFont typeface="Wingdings" charset="2"/>
              <a:buChar char="Ø"/>
            </a:pPr>
            <a:r>
              <a:rPr lang="en-US" sz="1800" dirty="0">
                <a:solidFill>
                  <a:srgbClr val="000000"/>
                </a:solidFill>
                <a:latin typeface="Times New Roman" charset="0"/>
                <a:ea typeface="Times New Roman" charset="0"/>
                <a:cs typeface="Times New Roman" charset="0"/>
              </a:rPr>
              <a:t>Authentication Testing</a:t>
            </a:r>
          </a:p>
          <a:p>
            <a:pPr lvl="1">
              <a:buFont typeface="Wingdings" charset="2"/>
              <a:buChar char="Ø"/>
            </a:pPr>
            <a:r>
              <a:rPr lang="en-US" sz="1800" dirty="0">
                <a:solidFill>
                  <a:srgbClr val="000000"/>
                </a:solidFill>
                <a:latin typeface="Times New Roman" charset="0"/>
                <a:ea typeface="Times New Roman" charset="0"/>
                <a:cs typeface="Times New Roman" charset="0"/>
              </a:rPr>
              <a:t>Business Logic Testing</a:t>
            </a:r>
          </a:p>
          <a:p>
            <a:pPr lvl="1">
              <a:buFont typeface="Wingdings" charset="2"/>
              <a:buChar char="Ø"/>
            </a:pPr>
            <a:r>
              <a:rPr lang="en-US" sz="1800" dirty="0">
                <a:solidFill>
                  <a:srgbClr val="000000"/>
                </a:solidFill>
                <a:latin typeface="Times New Roman" charset="0"/>
                <a:ea typeface="Times New Roman" charset="0"/>
                <a:cs typeface="Times New Roman" charset="0"/>
              </a:rPr>
              <a:t>Client-Side Testing</a:t>
            </a:r>
          </a:p>
          <a:p>
            <a:pPr lvl="1">
              <a:buFont typeface="Wingdings" charset="2"/>
              <a:buChar char="Ø"/>
            </a:pPr>
            <a:r>
              <a:rPr lang="en-US" sz="1800" dirty="0">
                <a:solidFill>
                  <a:srgbClr val="000000"/>
                </a:solidFill>
                <a:latin typeface="Times New Roman" charset="0"/>
                <a:ea typeface="Times New Roman" charset="0"/>
                <a:cs typeface="Times New Roman" charset="0"/>
              </a:rPr>
              <a:t>Many more…</a:t>
            </a:r>
          </a:p>
          <a:p>
            <a:pPr>
              <a:buFont typeface="Wingdings" charset="2"/>
              <a:buChar char="Ø"/>
            </a:pPr>
            <a:r>
              <a:rPr lang="en-US" sz="1800" dirty="0">
                <a:solidFill>
                  <a:srgbClr val="000000"/>
                </a:solidFill>
                <a:latin typeface="Times New Roman" charset="0"/>
                <a:ea typeface="Times New Roman" charset="0"/>
                <a:cs typeface="Times New Roman" charset="0"/>
                <a:hlinkClick r:id="rId2"/>
              </a:rPr>
              <a:t>https://owasp.org/www-project-web-security-testing-guide/</a:t>
            </a: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7BF39CB5-A0FA-4CDB-ACD3-390913C2FABA}"/>
              </a:ext>
            </a:extLst>
          </p:cNvPr>
          <p:cNvPicPr>
            <a:picLocks noChangeAspect="1"/>
          </p:cNvPicPr>
          <p:nvPr/>
        </p:nvPicPr>
        <p:blipFill>
          <a:blip r:embed="rId3"/>
          <a:stretch>
            <a:fillRect/>
          </a:stretch>
        </p:blipFill>
        <p:spPr>
          <a:xfrm>
            <a:off x="5959410" y="1251648"/>
            <a:ext cx="2757488" cy="3629914"/>
          </a:xfrm>
          <a:prstGeom prst="rect">
            <a:avLst/>
          </a:prstGeom>
        </p:spPr>
      </p:pic>
    </p:spTree>
    <p:extLst>
      <p:ext uri="{BB962C8B-B14F-4D97-AF65-F5344CB8AC3E}">
        <p14:creationId xmlns:p14="http://schemas.microsoft.com/office/powerpoint/2010/main" val="381805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OWASP Testing Guide</a:t>
            </a:r>
            <a:endParaRPr lang="en-US" sz="1800" dirty="0">
              <a:latin typeface="Times New Roman" charset="0"/>
              <a:ea typeface="Times New Roman" charset="0"/>
              <a:cs typeface="Times New Roman" charset="0"/>
            </a:endParaRPr>
          </a:p>
        </p:txBody>
      </p:sp>
      <p:pic>
        <p:nvPicPr>
          <p:cNvPr id="1026" name="Picture 2" descr="Window of Vulnerability">
            <a:extLst>
              <a:ext uri="{FF2B5EF4-FFF2-40B4-BE49-F238E27FC236}">
                <a16:creationId xmlns:a16="http://schemas.microsoft.com/office/drawing/2014/main" id="{2817EC6A-23B6-A69B-96C5-75BD9B257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6265"/>
            <a:ext cx="8382000" cy="49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4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Agenda</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Define terms associated with penetration testing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Describe the motivation behind ethical hacking and penetration testing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Describe and differentiate among the various types of pen tests</a:t>
            </a:r>
          </a:p>
          <a:p>
            <a:pPr indent="-285750">
              <a:buFont typeface="Wingdings" charset="2"/>
              <a:buChar char="Ø"/>
            </a:pPr>
            <a:r>
              <a:rPr lang="en-US" sz="1800" dirty="0">
                <a:solidFill>
                  <a:srgbClr val="000000"/>
                </a:solidFill>
                <a:latin typeface="Times New Roman" charset="0"/>
                <a:ea typeface="Times New Roman" charset="0"/>
                <a:cs typeface="Times New Roman" charset="0"/>
              </a:rPr>
              <a:t>Identify free testing methodologies</a:t>
            </a:r>
          </a:p>
          <a:p>
            <a:pPr indent="-285750">
              <a:buFont typeface="Wingdings" charset="2"/>
              <a:buChar char="Ø"/>
            </a:pPr>
            <a:r>
              <a:rPr lang="en-US" sz="1800" dirty="0">
                <a:solidFill>
                  <a:srgbClr val="000000"/>
                </a:solidFill>
                <a:latin typeface="Times New Roman" charset="0"/>
                <a:ea typeface="Times New Roman" charset="0"/>
                <a:cs typeface="Times New Roman" charset="0"/>
              </a:rPr>
              <a:t>Describe the </a:t>
            </a:r>
            <a:r>
              <a:rPr lang="en-US" sz="1800" dirty="0" err="1">
                <a:solidFill>
                  <a:srgbClr val="000000"/>
                </a:solidFill>
                <a:latin typeface="Times New Roman" charset="0"/>
                <a:ea typeface="Times New Roman" charset="0"/>
                <a:cs typeface="Times New Roman" charset="0"/>
              </a:rPr>
              <a:t>pentest</a:t>
            </a:r>
            <a:r>
              <a:rPr lang="en-US" sz="1800" dirty="0">
                <a:solidFill>
                  <a:srgbClr val="000000"/>
                </a:solidFill>
                <a:latin typeface="Times New Roman" charset="0"/>
                <a:ea typeface="Times New Roman" charset="0"/>
                <a:cs typeface="Times New Roman" charset="0"/>
              </a:rPr>
              <a:t> process and rules of engagement (ROE)</a:t>
            </a:r>
          </a:p>
          <a:p>
            <a:pPr indent="-285750">
              <a:buFont typeface="Wingdings" charset="2"/>
              <a:buChar char="Ø"/>
            </a:pPr>
            <a:r>
              <a:rPr lang="en-US" sz="1800" dirty="0">
                <a:solidFill>
                  <a:srgbClr val="000000"/>
                </a:solidFill>
                <a:latin typeface="Times New Roman" charset="0"/>
                <a:ea typeface="Times New Roman" charset="0"/>
                <a:cs typeface="Times New Roman" charset="0"/>
              </a:rPr>
              <a:t>Understand what makes an effective </a:t>
            </a:r>
            <a:r>
              <a:rPr lang="en-US" sz="1800" dirty="0" err="1">
                <a:solidFill>
                  <a:srgbClr val="000000"/>
                </a:solidFill>
                <a:latin typeface="Times New Roman" charset="0"/>
                <a:ea typeface="Times New Roman" charset="0"/>
                <a:cs typeface="Times New Roman" charset="0"/>
              </a:rPr>
              <a:t>pentest</a:t>
            </a:r>
            <a:r>
              <a:rPr lang="en-US" sz="1800" dirty="0">
                <a:solidFill>
                  <a:srgbClr val="000000"/>
                </a:solidFill>
                <a:latin typeface="Times New Roman" charset="0"/>
                <a:ea typeface="Times New Roman" charset="0"/>
                <a:cs typeface="Times New Roman" charset="0"/>
              </a:rPr>
              <a:t> report</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4724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Pen Testing Framework</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Focus is on network penetration tests</a:t>
            </a:r>
          </a:p>
          <a:p>
            <a:pPr indent="-285750">
              <a:buFont typeface="Wingdings" charset="2"/>
              <a:buChar char="Ø"/>
            </a:pPr>
            <a:r>
              <a:rPr lang="en-US" sz="1800" dirty="0">
                <a:solidFill>
                  <a:srgbClr val="000000"/>
                </a:solidFill>
                <a:latin typeface="Times New Roman" charset="0"/>
                <a:ea typeface="Times New Roman" charset="0"/>
                <a:cs typeface="Times New Roman" charset="0"/>
              </a:rPr>
              <a:t>Linked to many sites and tools</a:t>
            </a:r>
          </a:p>
          <a:p>
            <a:pPr indent="-285750">
              <a:buFont typeface="Wingdings" charset="2"/>
              <a:buChar char="Ø"/>
            </a:pPr>
            <a:r>
              <a:rPr lang="en-US" sz="1800" dirty="0">
                <a:solidFill>
                  <a:srgbClr val="000000"/>
                </a:solidFill>
                <a:latin typeface="Times New Roman" charset="0"/>
                <a:ea typeface="Times New Roman" charset="0"/>
                <a:cs typeface="Times New Roman" charset="0"/>
              </a:rPr>
              <a:t>Goes into specifics with step by step instructions </a:t>
            </a:r>
          </a:p>
          <a:p>
            <a:pPr indent="-285750">
              <a:buFont typeface="Wingdings" charset="2"/>
              <a:buChar char="Ø"/>
            </a:pPr>
            <a:r>
              <a:rPr lang="en-US" sz="1800" dirty="0">
                <a:solidFill>
                  <a:srgbClr val="000000"/>
                </a:solidFill>
                <a:latin typeface="Times New Roman" charset="0"/>
                <a:ea typeface="Times New Roman" charset="0"/>
                <a:cs typeface="Times New Roman" charset="0"/>
              </a:rPr>
              <a:t>Provides commands to use with tools</a:t>
            </a:r>
          </a:p>
          <a:p>
            <a:pPr indent="-285750">
              <a:buFont typeface="Wingdings" charset="2"/>
              <a:buChar char="Ø"/>
            </a:pPr>
            <a:r>
              <a:rPr lang="en-US" sz="1800" dirty="0">
                <a:solidFill>
                  <a:srgbClr val="000000"/>
                </a:solidFill>
                <a:latin typeface="Times New Roman" charset="0"/>
                <a:ea typeface="Times New Roman" charset="0"/>
                <a:cs typeface="Times New Roman" charset="0"/>
              </a:rPr>
              <a:t>Includes templates for various documents and reports</a:t>
            </a:r>
          </a:p>
          <a:p>
            <a:pPr indent="-285750">
              <a:buFont typeface="Wingdings" charset="2"/>
              <a:buChar char="Ø"/>
            </a:pPr>
            <a:r>
              <a:rPr lang="en-US" sz="1800" dirty="0">
                <a:solidFill>
                  <a:srgbClr val="000000"/>
                </a:solidFill>
                <a:latin typeface="Times New Roman" charset="0"/>
                <a:ea typeface="Times New Roman" charset="0"/>
                <a:cs typeface="Times New Roman" charset="0"/>
                <a:hlinkClick r:id="rId2"/>
              </a:rPr>
              <a:t>http://www.vulnerabilityassessment.co.uk/Penetration%20Test.html</a:t>
            </a: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7" name="Picture 6" descr="A screenshot of a social media post&#10;&#10;Description automatically generated">
            <a:extLst>
              <a:ext uri="{FF2B5EF4-FFF2-40B4-BE49-F238E27FC236}">
                <a16:creationId xmlns:a16="http://schemas.microsoft.com/office/drawing/2014/main" id="{6E1CAED9-C2CF-48D0-A45E-85429B126E58}"/>
              </a:ext>
            </a:extLst>
          </p:cNvPr>
          <p:cNvPicPr>
            <a:picLocks noChangeAspect="1"/>
          </p:cNvPicPr>
          <p:nvPr/>
        </p:nvPicPr>
        <p:blipFill>
          <a:blip r:embed="rId3"/>
          <a:stretch>
            <a:fillRect/>
          </a:stretch>
        </p:blipFill>
        <p:spPr>
          <a:xfrm>
            <a:off x="314325" y="3232328"/>
            <a:ext cx="7372350" cy="3216097"/>
          </a:xfrm>
          <a:prstGeom prst="rect">
            <a:avLst/>
          </a:prstGeom>
        </p:spPr>
      </p:pic>
    </p:spTree>
    <p:extLst>
      <p:ext uri="{BB962C8B-B14F-4D97-AF65-F5344CB8AC3E}">
        <p14:creationId xmlns:p14="http://schemas.microsoft.com/office/powerpoint/2010/main" val="3995659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Pentest Process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Preparation / Planning</a:t>
            </a:r>
          </a:p>
          <a:p>
            <a:pPr lvl="1">
              <a:buFont typeface="Wingdings" charset="2"/>
              <a:buChar char="Ø"/>
            </a:pPr>
            <a:r>
              <a:rPr lang="en-US" sz="1800" dirty="0">
                <a:solidFill>
                  <a:srgbClr val="000000"/>
                </a:solidFill>
                <a:latin typeface="Times New Roman" charset="0"/>
                <a:ea typeface="Times New Roman" charset="0"/>
                <a:cs typeface="Times New Roman" charset="0"/>
              </a:rPr>
              <a:t>Non-Disclosure Agreement</a:t>
            </a:r>
          </a:p>
          <a:p>
            <a:pPr lvl="1">
              <a:buFont typeface="Wingdings" charset="2"/>
              <a:buChar char="Ø"/>
            </a:pPr>
            <a:r>
              <a:rPr lang="en-US" sz="1800" dirty="0">
                <a:solidFill>
                  <a:srgbClr val="000000"/>
                </a:solidFill>
                <a:latin typeface="Times New Roman" charset="0"/>
                <a:ea typeface="Times New Roman" charset="0"/>
                <a:cs typeface="Times New Roman" charset="0"/>
              </a:rPr>
              <a:t>Type of test to be completed</a:t>
            </a:r>
          </a:p>
          <a:p>
            <a:pPr lvl="1">
              <a:buFont typeface="Wingdings" charset="2"/>
              <a:buChar char="Ø"/>
            </a:pPr>
            <a:r>
              <a:rPr lang="en-US" sz="1800" dirty="0">
                <a:solidFill>
                  <a:srgbClr val="000000"/>
                </a:solidFill>
                <a:latin typeface="Times New Roman" charset="0"/>
                <a:ea typeface="Times New Roman" charset="0"/>
                <a:cs typeface="Times New Roman" charset="0"/>
              </a:rPr>
              <a:t>Rules of Engagement</a:t>
            </a:r>
          </a:p>
          <a:p>
            <a:pPr lvl="1">
              <a:buFont typeface="Wingdings" charset="2"/>
              <a:buChar char="Ø"/>
            </a:pPr>
            <a:r>
              <a:rPr lang="en-US" sz="1800" dirty="0">
                <a:solidFill>
                  <a:srgbClr val="000000"/>
                </a:solidFill>
                <a:latin typeface="Times New Roman" charset="0"/>
                <a:ea typeface="Times New Roman" charset="0"/>
                <a:cs typeface="Times New Roman" charset="0"/>
              </a:rPr>
              <a:t>Testing Scope</a:t>
            </a:r>
          </a:p>
          <a:p>
            <a:pPr lvl="1">
              <a:buFont typeface="Wingdings" charset="2"/>
              <a:buChar char="Ø"/>
            </a:pPr>
            <a:r>
              <a:rPr lang="en-US" sz="1800" dirty="0">
                <a:solidFill>
                  <a:srgbClr val="000000"/>
                </a:solidFill>
                <a:latin typeface="Times New Roman" charset="0"/>
                <a:ea typeface="Times New Roman" charset="0"/>
                <a:cs typeface="Times New Roman" charset="0"/>
              </a:rPr>
              <a:t>Assign personnel and resources</a:t>
            </a:r>
          </a:p>
          <a:p>
            <a:pPr>
              <a:buFont typeface="Wingdings" charset="2"/>
              <a:buChar char="Ø"/>
            </a:pPr>
            <a:r>
              <a:rPr lang="en-US" sz="1800" dirty="0">
                <a:solidFill>
                  <a:srgbClr val="000000"/>
                </a:solidFill>
                <a:latin typeface="Times New Roman" charset="0"/>
                <a:ea typeface="Times New Roman" charset="0"/>
                <a:cs typeface="Times New Roman" charset="0"/>
              </a:rPr>
              <a:t>Testing / Attack</a:t>
            </a:r>
          </a:p>
          <a:p>
            <a:pPr lvl="1">
              <a:buFont typeface="Wingdings" charset="2"/>
              <a:buChar char="Ø"/>
            </a:pPr>
            <a:r>
              <a:rPr lang="en-US" sz="1800" dirty="0">
                <a:solidFill>
                  <a:srgbClr val="000000"/>
                </a:solidFill>
                <a:latin typeface="Times New Roman" charset="0"/>
                <a:ea typeface="Times New Roman" charset="0"/>
                <a:cs typeface="Times New Roman" charset="0"/>
              </a:rPr>
              <a:t>Conduct the test</a:t>
            </a:r>
          </a:p>
          <a:p>
            <a:pPr>
              <a:buFont typeface="Wingdings" charset="2"/>
              <a:buChar char="Ø"/>
            </a:pPr>
            <a:r>
              <a:rPr lang="en-US" sz="1800" dirty="0">
                <a:solidFill>
                  <a:srgbClr val="000000"/>
                </a:solidFill>
                <a:latin typeface="Times New Roman" charset="0"/>
                <a:ea typeface="Times New Roman" charset="0"/>
                <a:cs typeface="Times New Roman" charset="0"/>
              </a:rPr>
              <a:t>Conclusion / Reporting</a:t>
            </a:r>
          </a:p>
          <a:p>
            <a:pPr lvl="1">
              <a:buFont typeface="Wingdings" charset="2"/>
              <a:buChar char="Ø"/>
            </a:pPr>
            <a:r>
              <a:rPr lang="en-US" sz="1800" dirty="0">
                <a:solidFill>
                  <a:srgbClr val="000000"/>
                </a:solidFill>
                <a:latin typeface="Times New Roman" charset="0"/>
                <a:ea typeface="Times New Roman" charset="0"/>
                <a:cs typeface="Times New Roman" charset="0"/>
              </a:rPr>
              <a:t>Analyze the results and retest if necessary</a:t>
            </a:r>
          </a:p>
          <a:p>
            <a:pPr lvl="1">
              <a:buFont typeface="Wingdings" charset="2"/>
              <a:buChar char="Ø"/>
            </a:pPr>
            <a:r>
              <a:rPr lang="en-US" sz="1800" dirty="0">
                <a:solidFill>
                  <a:srgbClr val="000000"/>
                </a:solidFill>
                <a:latin typeface="Times New Roman" charset="0"/>
                <a:ea typeface="Times New Roman" charset="0"/>
                <a:cs typeface="Times New Roman" charset="0"/>
              </a:rPr>
              <a:t>Generate the final report </a:t>
            </a: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BD941ED0-9BE3-4FD2-90A6-5A5C34A4F9E9}"/>
              </a:ext>
            </a:extLst>
          </p:cNvPr>
          <p:cNvPicPr>
            <a:picLocks noChangeAspect="1"/>
          </p:cNvPicPr>
          <p:nvPr/>
        </p:nvPicPr>
        <p:blipFill>
          <a:blip r:embed="rId2"/>
          <a:stretch>
            <a:fillRect/>
          </a:stretch>
        </p:blipFill>
        <p:spPr>
          <a:xfrm>
            <a:off x="4253439" y="961633"/>
            <a:ext cx="4686300" cy="2486025"/>
          </a:xfrm>
          <a:prstGeom prst="rect">
            <a:avLst/>
          </a:prstGeom>
        </p:spPr>
      </p:pic>
    </p:spTree>
    <p:extLst>
      <p:ext uri="{BB962C8B-B14F-4D97-AF65-F5344CB8AC3E}">
        <p14:creationId xmlns:p14="http://schemas.microsoft.com/office/powerpoint/2010/main" val="3255709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Legal Requirements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Network testing can cross multiple jurisdictions and nations</a:t>
            </a:r>
          </a:p>
          <a:p>
            <a:pPr>
              <a:buFont typeface="Wingdings" charset="2"/>
              <a:buChar char="Ø"/>
            </a:pPr>
            <a:r>
              <a:rPr lang="en-US" sz="1800" dirty="0">
                <a:solidFill>
                  <a:srgbClr val="000000"/>
                </a:solidFill>
                <a:latin typeface="Times New Roman" charset="0"/>
                <a:ea typeface="Times New Roman" charset="0"/>
                <a:cs typeface="Times New Roman" charset="0"/>
              </a:rPr>
              <a:t>Must adhere to laws pertaining to where the test is conducted and how our attack traverses the network</a:t>
            </a:r>
          </a:p>
          <a:p>
            <a:pPr lvl="1">
              <a:buFont typeface="Wingdings" charset="2"/>
              <a:buChar char="Ø"/>
            </a:pPr>
            <a:r>
              <a:rPr lang="en-US" sz="1800" dirty="0">
                <a:solidFill>
                  <a:srgbClr val="000000"/>
                </a:solidFill>
                <a:latin typeface="Times New Roman" charset="0"/>
                <a:ea typeface="Times New Roman" charset="0"/>
                <a:cs typeface="Times New Roman" charset="0"/>
              </a:rPr>
              <a:t>Where the tester is</a:t>
            </a:r>
          </a:p>
          <a:p>
            <a:pPr lvl="1">
              <a:buFont typeface="Wingdings" charset="2"/>
              <a:buChar char="Ø"/>
            </a:pPr>
            <a:r>
              <a:rPr lang="en-US" sz="1800" dirty="0">
                <a:solidFill>
                  <a:srgbClr val="000000"/>
                </a:solidFill>
                <a:latin typeface="Times New Roman" charset="0"/>
                <a:ea typeface="Times New Roman" charset="0"/>
                <a:cs typeface="Times New Roman" charset="0"/>
              </a:rPr>
              <a:t>Where the target is</a:t>
            </a:r>
          </a:p>
          <a:p>
            <a:pPr lvl="1">
              <a:buFont typeface="Wingdings" charset="2"/>
              <a:buChar char="Ø"/>
            </a:pPr>
            <a:r>
              <a:rPr lang="en-US" sz="1800" dirty="0">
                <a:solidFill>
                  <a:srgbClr val="000000"/>
                </a:solidFill>
                <a:latin typeface="Times New Roman" charset="0"/>
                <a:ea typeface="Times New Roman" charset="0"/>
                <a:cs typeface="Times New Roman" charset="0"/>
              </a:rPr>
              <a:t>Where the traffic</a:t>
            </a:r>
            <a:r>
              <a:rPr lang="en-US" sz="1800" i="1" dirty="0">
                <a:solidFill>
                  <a:srgbClr val="000000"/>
                </a:solidFill>
                <a:latin typeface="Times New Roman" charset="0"/>
                <a:ea typeface="Times New Roman" charset="0"/>
                <a:cs typeface="Times New Roman" charset="0"/>
              </a:rPr>
              <a:t> </a:t>
            </a:r>
            <a:r>
              <a:rPr lang="en-US" sz="1800" dirty="0">
                <a:solidFill>
                  <a:srgbClr val="000000"/>
                </a:solidFill>
                <a:latin typeface="Times New Roman" charset="0"/>
                <a:ea typeface="Times New Roman" charset="0"/>
                <a:cs typeface="Times New Roman" charset="0"/>
              </a:rPr>
              <a:t>traverses </a:t>
            </a:r>
          </a:p>
          <a:p>
            <a:pPr>
              <a:buFont typeface="Wingdings" charset="2"/>
              <a:buChar char="Ø"/>
            </a:pPr>
            <a:r>
              <a:rPr lang="en-US" sz="1800" dirty="0">
                <a:solidFill>
                  <a:srgbClr val="000000"/>
                </a:solidFill>
                <a:latin typeface="Times New Roman" charset="0"/>
                <a:ea typeface="Times New Roman" charset="0"/>
                <a:cs typeface="Times New Roman" charset="0"/>
              </a:rPr>
              <a:t>United Nations Legislation Database - </a:t>
            </a:r>
            <a:r>
              <a:rPr lang="en-US" sz="1800" dirty="0">
                <a:solidFill>
                  <a:srgbClr val="000000"/>
                </a:solidFill>
                <a:latin typeface="Times New Roman" charset="0"/>
                <a:ea typeface="Times New Roman" charset="0"/>
                <a:cs typeface="Times New Roman" charset="0"/>
                <a:hlinkClick r:id="rId2"/>
              </a:rPr>
              <a:t>https://sherloc.unodc.org/cld/v3/cybrepo/legdb/</a:t>
            </a: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D55B4990-DC1F-43C6-87A7-0517C8CD5DEA}"/>
              </a:ext>
            </a:extLst>
          </p:cNvPr>
          <p:cNvPicPr>
            <a:picLocks noChangeAspect="1"/>
          </p:cNvPicPr>
          <p:nvPr/>
        </p:nvPicPr>
        <p:blipFill>
          <a:blip r:embed="rId3"/>
          <a:stretch>
            <a:fillRect/>
          </a:stretch>
        </p:blipFill>
        <p:spPr>
          <a:xfrm>
            <a:off x="2219325" y="3629024"/>
            <a:ext cx="6610350" cy="2922661"/>
          </a:xfrm>
          <a:prstGeom prst="rect">
            <a:avLst/>
          </a:prstGeom>
        </p:spPr>
      </p:pic>
    </p:spTree>
    <p:extLst>
      <p:ext uri="{BB962C8B-B14F-4D97-AF65-F5344CB8AC3E}">
        <p14:creationId xmlns:p14="http://schemas.microsoft.com/office/powerpoint/2010/main" val="1740402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Rules of Engagement</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Contact Information </a:t>
            </a:r>
          </a:p>
          <a:p>
            <a:pPr>
              <a:buFont typeface="Wingdings" charset="2"/>
              <a:buChar char="Ø"/>
            </a:pPr>
            <a:r>
              <a:rPr lang="en-US" sz="1800" dirty="0">
                <a:solidFill>
                  <a:srgbClr val="000000"/>
                </a:solidFill>
                <a:latin typeface="Times New Roman" charset="0"/>
                <a:ea typeface="Times New Roman" charset="0"/>
                <a:cs typeface="Times New Roman" charset="0"/>
              </a:rPr>
              <a:t>Data exchange (encryption)</a:t>
            </a:r>
          </a:p>
          <a:p>
            <a:pPr>
              <a:buFont typeface="Wingdings" charset="2"/>
              <a:buChar char="Ø"/>
            </a:pPr>
            <a:r>
              <a:rPr lang="en-US" sz="1800" dirty="0">
                <a:solidFill>
                  <a:srgbClr val="000000"/>
                </a:solidFill>
                <a:latin typeface="Times New Roman" charset="0"/>
                <a:ea typeface="Times New Roman" charset="0"/>
                <a:cs typeface="Times New Roman" charset="0"/>
              </a:rPr>
              <a:t>Daily </a:t>
            </a:r>
            <a:r>
              <a:rPr lang="en-US" sz="1800" dirty="0" err="1">
                <a:solidFill>
                  <a:srgbClr val="000000"/>
                </a:solidFill>
                <a:latin typeface="Times New Roman" charset="0"/>
                <a:ea typeface="Times New Roman" charset="0"/>
                <a:cs typeface="Times New Roman" charset="0"/>
              </a:rPr>
              <a:t>Hotwash</a:t>
            </a:r>
            <a:r>
              <a:rPr lang="en-US" sz="1800" dirty="0">
                <a:solidFill>
                  <a:srgbClr val="000000"/>
                </a:solidFill>
                <a:latin typeface="Times New Roman" charset="0"/>
                <a:ea typeface="Times New Roman" charset="0"/>
                <a:cs typeface="Times New Roman" charset="0"/>
              </a:rPr>
              <a:t> / AAR</a:t>
            </a:r>
          </a:p>
          <a:p>
            <a:pPr>
              <a:buFont typeface="Wingdings" charset="2"/>
              <a:buChar char="Ø"/>
            </a:pPr>
            <a:r>
              <a:rPr lang="en-US" sz="1800" dirty="0">
                <a:solidFill>
                  <a:srgbClr val="000000"/>
                </a:solidFill>
                <a:latin typeface="Times New Roman" charset="0"/>
                <a:ea typeface="Times New Roman" charset="0"/>
                <a:cs typeface="Times New Roman" charset="0"/>
              </a:rPr>
              <a:t>Project start / end date</a:t>
            </a:r>
          </a:p>
          <a:p>
            <a:pPr>
              <a:buFont typeface="Wingdings" charset="2"/>
              <a:buChar char="Ø"/>
            </a:pPr>
            <a:r>
              <a:rPr lang="en-US" sz="1800" dirty="0">
                <a:solidFill>
                  <a:srgbClr val="000000"/>
                </a:solidFill>
                <a:latin typeface="Times New Roman" charset="0"/>
                <a:ea typeface="Times New Roman" charset="0"/>
                <a:cs typeface="Times New Roman" charset="0"/>
              </a:rPr>
              <a:t>Testing Times</a:t>
            </a:r>
          </a:p>
          <a:p>
            <a:pPr>
              <a:buFont typeface="Wingdings" charset="2"/>
              <a:buChar char="Ø"/>
            </a:pPr>
            <a:r>
              <a:rPr lang="en-US" sz="1800" dirty="0">
                <a:solidFill>
                  <a:srgbClr val="000000"/>
                </a:solidFill>
                <a:latin typeface="Times New Roman" charset="0"/>
                <a:ea typeface="Times New Roman" charset="0"/>
                <a:cs typeface="Times New Roman" charset="0"/>
              </a:rPr>
              <a:t>Announced vs Unannounced</a:t>
            </a:r>
          </a:p>
          <a:p>
            <a:pPr>
              <a:buFont typeface="Wingdings" charset="2"/>
              <a:buChar char="Ø"/>
            </a:pPr>
            <a:r>
              <a:rPr lang="en-US" sz="1800" dirty="0">
                <a:solidFill>
                  <a:srgbClr val="000000"/>
                </a:solidFill>
                <a:latin typeface="Times New Roman" charset="0"/>
                <a:ea typeface="Times New Roman" charset="0"/>
                <a:cs typeface="Times New Roman" charset="0"/>
              </a:rPr>
              <a:t>Shunning</a:t>
            </a:r>
          </a:p>
          <a:p>
            <a:pPr>
              <a:buFont typeface="Wingdings" charset="2"/>
              <a:buChar char="Ø"/>
            </a:pPr>
            <a:r>
              <a:rPr lang="en-US" sz="1800" dirty="0">
                <a:solidFill>
                  <a:srgbClr val="000000"/>
                </a:solidFill>
                <a:latin typeface="Times New Roman" charset="0"/>
                <a:ea typeface="Times New Roman" charset="0"/>
                <a:cs typeface="Times New Roman" charset="0"/>
              </a:rPr>
              <a:t>Black box vs White/Clear/Crystal box</a:t>
            </a:r>
          </a:p>
          <a:p>
            <a:pPr>
              <a:buFont typeface="Wingdings" charset="2"/>
              <a:buChar char="Ø"/>
            </a:pPr>
            <a:r>
              <a:rPr lang="en-US" sz="1800" dirty="0">
                <a:solidFill>
                  <a:srgbClr val="000000"/>
                </a:solidFill>
                <a:latin typeface="Times New Roman" charset="0"/>
                <a:ea typeface="Times New Roman" charset="0"/>
                <a:cs typeface="Times New Roman" charset="0"/>
              </a:rPr>
              <a:t>Viewing protected information (PII, PHI, PCI)</a:t>
            </a:r>
          </a:p>
          <a:p>
            <a:pPr>
              <a:buFont typeface="Wingdings" charset="2"/>
              <a:buChar char="Ø"/>
            </a:pPr>
            <a:r>
              <a:rPr lang="en-US" sz="1800" dirty="0">
                <a:solidFill>
                  <a:srgbClr val="000000"/>
                </a:solidFill>
                <a:latin typeface="Times New Roman" charset="0"/>
                <a:ea typeface="Times New Roman" charset="0"/>
                <a:cs typeface="Times New Roman" charset="0"/>
              </a:rPr>
              <a:t>Everyone signs agreeing to terms in ROE</a:t>
            </a: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474272C0-6700-4B15-B2F6-66514825BCC5}"/>
              </a:ext>
            </a:extLst>
          </p:cNvPr>
          <p:cNvPicPr>
            <a:picLocks noChangeAspect="1"/>
          </p:cNvPicPr>
          <p:nvPr/>
        </p:nvPicPr>
        <p:blipFill>
          <a:blip r:embed="rId2"/>
          <a:stretch>
            <a:fillRect/>
          </a:stretch>
        </p:blipFill>
        <p:spPr>
          <a:xfrm>
            <a:off x="5467350" y="1085291"/>
            <a:ext cx="3327400" cy="3910013"/>
          </a:xfrm>
          <a:prstGeom prst="rect">
            <a:avLst/>
          </a:prstGeom>
        </p:spPr>
      </p:pic>
    </p:spTree>
    <p:extLst>
      <p:ext uri="{BB962C8B-B14F-4D97-AF65-F5344CB8AC3E}">
        <p14:creationId xmlns:p14="http://schemas.microsoft.com/office/powerpoint/2010/main" val="4175039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7F2EB2-8810-4836-B669-49C1A95C683B}"/>
              </a:ext>
            </a:extLst>
          </p:cNvPr>
          <p:cNvPicPr>
            <a:picLocks noChangeAspect="1"/>
          </p:cNvPicPr>
          <p:nvPr/>
        </p:nvPicPr>
        <p:blipFill>
          <a:blip r:embed="rId2"/>
          <a:stretch>
            <a:fillRect/>
          </a:stretch>
        </p:blipFill>
        <p:spPr>
          <a:xfrm>
            <a:off x="3248977" y="2512694"/>
            <a:ext cx="2782253" cy="2782253"/>
          </a:xfrm>
          <a:prstGeom prst="rect">
            <a:avLst/>
          </a:prstGeom>
        </p:spPr>
      </p:pic>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Scoping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Determine organizational concerns / requirements / goals</a:t>
            </a:r>
          </a:p>
          <a:p>
            <a:pPr lvl="1">
              <a:buFont typeface="Wingdings" charset="2"/>
              <a:buChar char="Ø"/>
            </a:pPr>
            <a:r>
              <a:rPr lang="en-US" sz="1800" dirty="0">
                <a:solidFill>
                  <a:srgbClr val="000000"/>
                </a:solidFill>
                <a:latin typeface="Times New Roman" charset="0"/>
                <a:ea typeface="Times New Roman" charset="0"/>
                <a:cs typeface="Times New Roman" charset="0"/>
              </a:rPr>
              <a:t>Disclosure of protected / sensitive / classified information</a:t>
            </a:r>
          </a:p>
          <a:p>
            <a:pPr lvl="1">
              <a:buFont typeface="Wingdings" charset="2"/>
              <a:buChar char="Ø"/>
            </a:pPr>
            <a:r>
              <a:rPr lang="en-US" sz="1800" dirty="0">
                <a:solidFill>
                  <a:srgbClr val="000000"/>
                </a:solidFill>
                <a:latin typeface="Times New Roman" charset="0"/>
                <a:ea typeface="Times New Roman" charset="0"/>
                <a:cs typeface="Times New Roman" charset="0"/>
              </a:rPr>
              <a:t>Interruption of processes, production, operations</a:t>
            </a:r>
          </a:p>
          <a:p>
            <a:pPr lvl="1">
              <a:buFont typeface="Wingdings" charset="2"/>
              <a:buChar char="Ø"/>
            </a:pPr>
            <a:r>
              <a:rPr lang="en-US" sz="1800" dirty="0">
                <a:solidFill>
                  <a:srgbClr val="000000"/>
                </a:solidFill>
                <a:latin typeface="Times New Roman" charset="0"/>
                <a:ea typeface="Times New Roman" charset="0"/>
                <a:cs typeface="Times New Roman" charset="0"/>
              </a:rPr>
              <a:t>Breach that results in further penetration of organization</a:t>
            </a:r>
          </a:p>
          <a:p>
            <a:pPr lvl="1">
              <a:buFont typeface="Wingdings" charset="2"/>
              <a:buChar char="Ø"/>
            </a:pPr>
            <a:r>
              <a:rPr lang="en-US" sz="1800" dirty="0">
                <a:solidFill>
                  <a:srgbClr val="000000"/>
                </a:solidFill>
                <a:latin typeface="Times New Roman" charset="0"/>
                <a:ea typeface="Times New Roman" charset="0"/>
                <a:cs typeface="Times New Roman" charset="0"/>
              </a:rPr>
              <a:t>Embarrassment or loss of trust in organization</a:t>
            </a: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5D10C888-439D-417E-8A5A-A4D16B689F6E}"/>
              </a:ext>
            </a:extLst>
          </p:cNvPr>
          <p:cNvPicPr>
            <a:picLocks noChangeAspect="1"/>
          </p:cNvPicPr>
          <p:nvPr/>
        </p:nvPicPr>
        <p:blipFill>
          <a:blip r:embed="rId3"/>
          <a:stretch>
            <a:fillRect/>
          </a:stretch>
        </p:blipFill>
        <p:spPr>
          <a:xfrm>
            <a:off x="518072" y="3055620"/>
            <a:ext cx="1822607" cy="1822607"/>
          </a:xfrm>
          <a:prstGeom prst="rect">
            <a:avLst/>
          </a:prstGeom>
        </p:spPr>
      </p:pic>
      <p:pic>
        <p:nvPicPr>
          <p:cNvPr id="8" name="Picture 7">
            <a:extLst>
              <a:ext uri="{FF2B5EF4-FFF2-40B4-BE49-F238E27FC236}">
                <a16:creationId xmlns:a16="http://schemas.microsoft.com/office/drawing/2014/main" id="{037A186D-96C8-4348-BFA8-AC3AD7D8F181}"/>
              </a:ext>
            </a:extLst>
          </p:cNvPr>
          <p:cNvPicPr>
            <a:picLocks noChangeAspect="1"/>
          </p:cNvPicPr>
          <p:nvPr/>
        </p:nvPicPr>
        <p:blipFill>
          <a:blip r:embed="rId4"/>
          <a:stretch>
            <a:fillRect/>
          </a:stretch>
        </p:blipFill>
        <p:spPr>
          <a:xfrm>
            <a:off x="6741413" y="2978082"/>
            <a:ext cx="1851476" cy="1851476"/>
          </a:xfrm>
          <a:prstGeom prst="rect">
            <a:avLst/>
          </a:prstGeom>
        </p:spPr>
      </p:pic>
    </p:spTree>
    <p:extLst>
      <p:ext uri="{BB962C8B-B14F-4D97-AF65-F5344CB8AC3E}">
        <p14:creationId xmlns:p14="http://schemas.microsoft.com/office/powerpoint/2010/main" val="156613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Scoping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Avoid Scope Creep - One of the most efficient ways to put a penetration testing firm out of business (PTES, 2019)</a:t>
            </a:r>
          </a:p>
          <a:p>
            <a:pPr>
              <a:buFont typeface="Wingdings" charset="2"/>
              <a:buChar char="Ø"/>
            </a:pPr>
            <a:r>
              <a:rPr lang="en-US" sz="1800" dirty="0">
                <a:solidFill>
                  <a:srgbClr val="000000"/>
                </a:solidFill>
                <a:latin typeface="Times New Roman" charset="0"/>
                <a:ea typeface="Times New Roman" charset="0"/>
                <a:cs typeface="Times New Roman" charset="0"/>
              </a:rPr>
              <a:t>Scoping Meeting</a:t>
            </a:r>
          </a:p>
          <a:p>
            <a:pPr lvl="1">
              <a:buFont typeface="Wingdings" charset="2"/>
              <a:buChar char="Ø"/>
            </a:pPr>
            <a:r>
              <a:rPr lang="en-US" sz="1800" dirty="0">
                <a:solidFill>
                  <a:srgbClr val="000000"/>
                </a:solidFill>
                <a:latin typeface="Times New Roman" charset="0"/>
                <a:ea typeface="Times New Roman" charset="0"/>
                <a:cs typeface="Times New Roman" charset="0"/>
              </a:rPr>
              <a:t>Discuss the knowns – threats, risks, vulnerabilities</a:t>
            </a:r>
          </a:p>
          <a:p>
            <a:pPr lvl="1">
              <a:buFont typeface="Wingdings" charset="2"/>
              <a:buChar char="Ø"/>
            </a:pPr>
            <a:r>
              <a:rPr lang="en-US" sz="1800" dirty="0">
                <a:solidFill>
                  <a:srgbClr val="000000"/>
                </a:solidFill>
                <a:latin typeface="Times New Roman" charset="0"/>
                <a:ea typeface="Times New Roman" charset="0"/>
                <a:cs typeface="Times New Roman" charset="0"/>
              </a:rPr>
              <a:t>Stay focused</a:t>
            </a:r>
          </a:p>
          <a:p>
            <a:pPr lvl="1">
              <a:buFont typeface="Wingdings" charset="2"/>
              <a:buChar char="Ø"/>
            </a:pPr>
            <a:r>
              <a:rPr lang="en-US" sz="1800" dirty="0">
                <a:solidFill>
                  <a:srgbClr val="000000"/>
                </a:solidFill>
                <a:latin typeface="Times New Roman" charset="0"/>
                <a:ea typeface="Times New Roman" charset="0"/>
                <a:cs typeface="Times New Roman" charset="0"/>
              </a:rPr>
              <a:t>Timeline for test – start / end dates, times throughout the day</a:t>
            </a:r>
          </a:p>
          <a:p>
            <a:pPr lvl="1">
              <a:buFont typeface="Wingdings" charset="2"/>
              <a:buChar char="Ø"/>
            </a:pPr>
            <a:r>
              <a:rPr lang="en-US" sz="1800" dirty="0">
                <a:solidFill>
                  <a:srgbClr val="000000"/>
                </a:solidFill>
                <a:latin typeface="Times New Roman" charset="0"/>
                <a:ea typeface="Times New Roman" charset="0"/>
                <a:cs typeface="Times New Roman" charset="0"/>
              </a:rPr>
              <a:t>What to test – domains, network address ranges, hosts, applications</a:t>
            </a:r>
          </a:p>
          <a:p>
            <a:pPr lvl="1">
              <a:buFont typeface="Wingdings" charset="2"/>
              <a:buChar char="Ø"/>
            </a:pPr>
            <a:r>
              <a:rPr lang="en-US" sz="1800" dirty="0">
                <a:solidFill>
                  <a:srgbClr val="000000"/>
                </a:solidFill>
                <a:latin typeface="Times New Roman" charset="0"/>
                <a:ea typeface="Times New Roman" charset="0"/>
                <a:cs typeface="Times New Roman" charset="0"/>
              </a:rPr>
              <a:t>What not to test / view </a:t>
            </a:r>
          </a:p>
          <a:p>
            <a:pPr lvl="1">
              <a:buFont typeface="Wingdings" charset="2"/>
              <a:buChar char="Ø"/>
            </a:pPr>
            <a:r>
              <a:rPr lang="en-US" sz="1800" dirty="0">
                <a:solidFill>
                  <a:srgbClr val="000000"/>
                </a:solidFill>
                <a:latin typeface="Times New Roman" charset="0"/>
                <a:ea typeface="Times New Roman" charset="0"/>
                <a:cs typeface="Times New Roman" charset="0"/>
              </a:rPr>
              <a:t>Third Parties – ISP, MSSP, other countries</a:t>
            </a:r>
          </a:p>
          <a:p>
            <a:pPr lvl="1">
              <a:buFont typeface="Wingdings" charset="2"/>
              <a:buChar char="Ø"/>
            </a:pPr>
            <a:r>
              <a:rPr lang="en-US" sz="1800" dirty="0">
                <a:solidFill>
                  <a:srgbClr val="000000"/>
                </a:solidFill>
                <a:latin typeface="Times New Roman" charset="0"/>
                <a:ea typeface="Times New Roman" charset="0"/>
                <a:cs typeface="Times New Roman" charset="0"/>
              </a:rPr>
              <a:t>Testing the cloud / from the cloud</a:t>
            </a:r>
          </a:p>
          <a:p>
            <a:pPr lvl="1">
              <a:buFont typeface="Wingdings" charset="2"/>
              <a:buChar char="Ø"/>
            </a:pPr>
            <a:r>
              <a:rPr lang="en-US" sz="1800" dirty="0">
                <a:solidFill>
                  <a:srgbClr val="000000"/>
                </a:solidFill>
                <a:latin typeface="Times New Roman" charset="0"/>
                <a:ea typeface="Times New Roman" charset="0"/>
                <a:cs typeface="Times New Roman" charset="0"/>
              </a:rPr>
              <a:t>Production vs Test Environment</a:t>
            </a:r>
          </a:p>
          <a:p>
            <a:pPr lvl="1">
              <a:buFont typeface="Wingdings" charset="2"/>
              <a:buChar char="Ø"/>
            </a:pPr>
            <a:r>
              <a:rPr lang="en-US" sz="1800" dirty="0">
                <a:solidFill>
                  <a:srgbClr val="000000"/>
                </a:solidFill>
                <a:latin typeface="Times New Roman" charset="0"/>
                <a:ea typeface="Times New Roman" charset="0"/>
                <a:cs typeface="Times New Roman" charset="0"/>
              </a:rPr>
              <a:t>Questionnaires - </a:t>
            </a:r>
            <a:r>
              <a:rPr lang="en-US" sz="1800" dirty="0">
                <a:solidFill>
                  <a:srgbClr val="000000"/>
                </a:solidFill>
                <a:latin typeface="Times New Roman" charset="0"/>
                <a:ea typeface="Times New Roman" charset="0"/>
                <a:cs typeface="Times New Roman" charset="0"/>
                <a:hlinkClick r:id="rId2"/>
              </a:rPr>
              <a:t>http://www.pentest-standard.org/index.php/Pre-engagement#Scope_Creep</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231249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Scoping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How to test</a:t>
            </a:r>
          </a:p>
          <a:p>
            <a:pPr lvl="1">
              <a:buFont typeface="Wingdings" charset="2"/>
              <a:buChar char="Ø"/>
            </a:pPr>
            <a:r>
              <a:rPr lang="en-US" sz="1800" dirty="0">
                <a:solidFill>
                  <a:srgbClr val="000000"/>
                </a:solidFill>
                <a:latin typeface="Times New Roman" charset="0"/>
                <a:ea typeface="Times New Roman" charset="0"/>
                <a:cs typeface="Times New Roman" charset="0"/>
              </a:rPr>
              <a:t>Ping Sweeps</a:t>
            </a:r>
          </a:p>
          <a:p>
            <a:pPr lvl="1">
              <a:buFont typeface="Wingdings" charset="2"/>
              <a:buChar char="Ø"/>
            </a:pPr>
            <a:r>
              <a:rPr lang="en-US" sz="1800" dirty="0">
                <a:solidFill>
                  <a:srgbClr val="000000"/>
                </a:solidFill>
                <a:latin typeface="Times New Roman" charset="0"/>
                <a:ea typeface="Times New Roman" charset="0"/>
                <a:cs typeface="Times New Roman" charset="0"/>
              </a:rPr>
              <a:t>Port Scans</a:t>
            </a:r>
          </a:p>
          <a:p>
            <a:pPr lvl="1">
              <a:buFont typeface="Wingdings" charset="2"/>
              <a:buChar char="Ø"/>
            </a:pPr>
            <a:r>
              <a:rPr lang="en-US" sz="1800" dirty="0">
                <a:solidFill>
                  <a:srgbClr val="000000"/>
                </a:solidFill>
                <a:latin typeface="Times New Roman" charset="0"/>
                <a:ea typeface="Times New Roman" charset="0"/>
                <a:cs typeface="Times New Roman" charset="0"/>
              </a:rPr>
              <a:t>Vulnerability Scans</a:t>
            </a:r>
          </a:p>
          <a:p>
            <a:pPr lvl="1">
              <a:buFont typeface="Wingdings" charset="2"/>
              <a:buChar char="Ø"/>
            </a:pPr>
            <a:r>
              <a:rPr lang="en-US" sz="1800" dirty="0">
                <a:solidFill>
                  <a:srgbClr val="000000"/>
                </a:solidFill>
                <a:latin typeface="Times New Roman" charset="0"/>
                <a:ea typeface="Times New Roman" charset="0"/>
                <a:cs typeface="Times New Roman" charset="0"/>
              </a:rPr>
              <a:t>Penetration via listening services</a:t>
            </a:r>
          </a:p>
          <a:p>
            <a:pPr lvl="1">
              <a:buFont typeface="Wingdings" charset="2"/>
              <a:buChar char="Ø"/>
            </a:pPr>
            <a:r>
              <a:rPr lang="en-US" sz="1800" dirty="0">
                <a:solidFill>
                  <a:srgbClr val="000000"/>
                </a:solidFill>
                <a:latin typeface="Times New Roman" charset="0"/>
                <a:ea typeface="Times New Roman" charset="0"/>
                <a:cs typeface="Times New Roman" charset="0"/>
              </a:rPr>
              <a:t>Penetration via client-side software</a:t>
            </a:r>
          </a:p>
          <a:p>
            <a:pPr lvl="1">
              <a:buFont typeface="Wingdings" charset="2"/>
              <a:buChar char="Ø"/>
            </a:pPr>
            <a:r>
              <a:rPr lang="en-US" sz="1800" dirty="0">
                <a:solidFill>
                  <a:srgbClr val="000000"/>
                </a:solidFill>
                <a:latin typeface="Times New Roman" charset="0"/>
                <a:ea typeface="Times New Roman" charset="0"/>
                <a:cs typeface="Times New Roman" charset="0"/>
              </a:rPr>
              <a:t>Application level manipulation</a:t>
            </a:r>
          </a:p>
          <a:p>
            <a:pPr lvl="1">
              <a:buFont typeface="Wingdings" charset="2"/>
              <a:buChar char="Ø"/>
            </a:pPr>
            <a:r>
              <a:rPr lang="en-US" sz="1800" dirty="0">
                <a:solidFill>
                  <a:srgbClr val="000000"/>
                </a:solidFill>
                <a:latin typeface="Times New Roman" charset="0"/>
                <a:ea typeface="Times New Roman" charset="0"/>
                <a:cs typeface="Times New Roman" charset="0"/>
              </a:rPr>
              <a:t>Physical Penetration test</a:t>
            </a:r>
          </a:p>
          <a:p>
            <a:pPr lvl="1">
              <a:buFont typeface="Wingdings" charset="2"/>
              <a:buChar char="Ø"/>
            </a:pPr>
            <a:r>
              <a:rPr lang="en-US" sz="1800" dirty="0">
                <a:solidFill>
                  <a:srgbClr val="000000"/>
                </a:solidFill>
                <a:latin typeface="Times New Roman" charset="0"/>
                <a:ea typeface="Times New Roman" charset="0"/>
                <a:cs typeface="Times New Roman" charset="0"/>
              </a:rPr>
              <a:t>Social Engineering</a:t>
            </a:r>
          </a:p>
          <a:p>
            <a:pPr lvl="1">
              <a:buFont typeface="Wingdings" charset="2"/>
              <a:buChar char="Ø"/>
            </a:pPr>
            <a:r>
              <a:rPr lang="en-US" sz="1800" dirty="0">
                <a:solidFill>
                  <a:srgbClr val="000000"/>
                </a:solidFill>
                <a:latin typeface="Times New Roman" charset="0"/>
                <a:ea typeface="Times New Roman" charset="0"/>
                <a:cs typeface="Times New Roman" charset="0"/>
              </a:rPr>
              <a:t>Dangerous</a:t>
            </a:r>
          </a:p>
          <a:p>
            <a:pPr lvl="2">
              <a:buFont typeface="Wingdings" charset="2"/>
              <a:buChar char="Ø"/>
            </a:pPr>
            <a:r>
              <a:rPr lang="en-US" sz="1800" dirty="0">
                <a:solidFill>
                  <a:srgbClr val="000000"/>
                </a:solidFill>
                <a:latin typeface="Times New Roman" charset="0"/>
                <a:ea typeface="Times New Roman" charset="0"/>
                <a:cs typeface="Times New Roman" charset="0"/>
              </a:rPr>
              <a:t>Denial of Service</a:t>
            </a:r>
          </a:p>
          <a:p>
            <a:pPr lvl="2">
              <a:buFont typeface="Wingdings" charset="2"/>
              <a:buChar char="Ø"/>
            </a:pPr>
            <a:r>
              <a:rPr lang="en-US" sz="1800" dirty="0">
                <a:solidFill>
                  <a:srgbClr val="000000"/>
                </a:solidFill>
                <a:latin typeface="Times New Roman" charset="0"/>
                <a:ea typeface="Times New Roman" charset="0"/>
                <a:cs typeface="Times New Roman" charset="0"/>
              </a:rPr>
              <a:t>Dangerous Exploits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6F19F48E-524E-4D38-AC9D-EA7258651862}"/>
              </a:ext>
            </a:extLst>
          </p:cNvPr>
          <p:cNvPicPr>
            <a:picLocks noChangeAspect="1"/>
          </p:cNvPicPr>
          <p:nvPr/>
        </p:nvPicPr>
        <p:blipFill>
          <a:blip r:embed="rId2"/>
          <a:stretch>
            <a:fillRect/>
          </a:stretch>
        </p:blipFill>
        <p:spPr>
          <a:xfrm>
            <a:off x="4781550" y="1531620"/>
            <a:ext cx="4112118" cy="2987040"/>
          </a:xfrm>
          <a:prstGeom prst="rect">
            <a:avLst/>
          </a:prstGeom>
        </p:spPr>
      </p:pic>
    </p:spTree>
    <p:extLst>
      <p:ext uri="{BB962C8B-B14F-4D97-AF65-F5344CB8AC3E}">
        <p14:creationId xmlns:p14="http://schemas.microsoft.com/office/powerpoint/2010/main" val="248451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Reporting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Details everything about the penetration test</a:t>
            </a:r>
          </a:p>
          <a:p>
            <a:pPr>
              <a:buFont typeface="Wingdings" charset="2"/>
              <a:buChar char="Ø"/>
            </a:pPr>
            <a:r>
              <a:rPr lang="en-US" sz="1800" dirty="0">
                <a:solidFill>
                  <a:srgbClr val="000000"/>
                </a:solidFill>
                <a:latin typeface="Times New Roman" charset="0"/>
                <a:ea typeface="Times New Roman" charset="0"/>
                <a:cs typeface="Times New Roman" charset="0"/>
              </a:rPr>
              <a:t>Create an outline based on your methodology</a:t>
            </a:r>
          </a:p>
          <a:p>
            <a:pPr>
              <a:buFont typeface="Wingdings" charset="2"/>
              <a:buChar char="Ø"/>
            </a:pPr>
            <a:r>
              <a:rPr lang="en-US" sz="1800" dirty="0">
                <a:solidFill>
                  <a:srgbClr val="000000"/>
                </a:solidFill>
                <a:latin typeface="Times New Roman" charset="0"/>
                <a:ea typeface="Times New Roman" charset="0"/>
                <a:cs typeface="Times New Roman" charset="0"/>
              </a:rPr>
              <a:t>Take notes and screenshots during test</a:t>
            </a:r>
          </a:p>
          <a:p>
            <a:pPr>
              <a:buFont typeface="Wingdings" charset="2"/>
              <a:buChar char="Ø"/>
            </a:pPr>
            <a:r>
              <a:rPr lang="en-US" sz="1800" dirty="0">
                <a:solidFill>
                  <a:srgbClr val="000000"/>
                </a:solidFill>
                <a:latin typeface="Times New Roman" charset="0"/>
                <a:ea typeface="Times New Roman" charset="0"/>
                <a:cs typeface="Times New Roman" charset="0"/>
              </a:rPr>
              <a:t>Vulnerability Scans Results</a:t>
            </a:r>
          </a:p>
          <a:p>
            <a:pPr lvl="1">
              <a:buFont typeface="Wingdings" charset="2"/>
              <a:buChar char="Ø"/>
            </a:pPr>
            <a:r>
              <a:rPr lang="en-US" sz="1800" dirty="0">
                <a:solidFill>
                  <a:srgbClr val="000000"/>
                </a:solidFill>
                <a:latin typeface="Times New Roman" charset="0"/>
                <a:ea typeface="Times New Roman" charset="0"/>
                <a:cs typeface="Times New Roman" charset="0"/>
              </a:rPr>
              <a:t>Do not cut and paste them into document and call it a report</a:t>
            </a:r>
          </a:p>
          <a:p>
            <a:pPr lvl="1">
              <a:buFont typeface="Wingdings" charset="2"/>
              <a:buChar char="Ø"/>
            </a:pPr>
            <a:r>
              <a:rPr lang="en-US" sz="1800" dirty="0">
                <a:solidFill>
                  <a:srgbClr val="000000"/>
                </a:solidFill>
                <a:latin typeface="Times New Roman" charset="0"/>
                <a:ea typeface="Times New Roman" charset="0"/>
                <a:cs typeface="Times New Roman" charset="0"/>
              </a:rPr>
              <a:t>Review the results</a:t>
            </a:r>
          </a:p>
          <a:p>
            <a:pPr lvl="1">
              <a:buFont typeface="Wingdings" charset="2"/>
              <a:buChar char="Ø"/>
            </a:pPr>
            <a:r>
              <a:rPr lang="en-US" sz="1800" dirty="0">
                <a:solidFill>
                  <a:srgbClr val="000000"/>
                </a:solidFill>
                <a:latin typeface="Times New Roman" charset="0"/>
                <a:ea typeface="Times New Roman" charset="0"/>
                <a:cs typeface="Times New Roman" charset="0"/>
              </a:rPr>
              <a:t>Validate the results (Manually)</a:t>
            </a:r>
          </a:p>
          <a:p>
            <a:pPr lvl="1">
              <a:buFont typeface="Wingdings" charset="2"/>
              <a:buChar char="Ø"/>
            </a:pPr>
            <a:r>
              <a:rPr lang="en-US" sz="1800" dirty="0">
                <a:solidFill>
                  <a:srgbClr val="000000"/>
                </a:solidFill>
                <a:latin typeface="Times New Roman" charset="0"/>
                <a:ea typeface="Times New Roman" charset="0"/>
                <a:cs typeface="Times New Roman" charset="0"/>
              </a:rPr>
              <a:t>Assess the risk</a:t>
            </a:r>
          </a:p>
          <a:p>
            <a:pPr lvl="1">
              <a:buFont typeface="Wingdings" charset="2"/>
              <a:buChar char="Ø"/>
            </a:pPr>
            <a:r>
              <a:rPr lang="en-US" sz="1800" dirty="0">
                <a:solidFill>
                  <a:srgbClr val="000000"/>
                </a:solidFill>
                <a:latin typeface="Times New Roman" charset="0"/>
                <a:ea typeface="Times New Roman" charset="0"/>
                <a:cs typeface="Times New Roman" charset="0"/>
              </a:rPr>
              <a:t>Adjust the risk based on experience or market sector indicators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0310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Reporting</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Report Sections</a:t>
            </a:r>
          </a:p>
          <a:p>
            <a:pPr lvl="1">
              <a:buFont typeface="Wingdings" charset="2"/>
              <a:buChar char="Ø"/>
            </a:pPr>
            <a:r>
              <a:rPr lang="en-US" sz="1800" dirty="0">
                <a:solidFill>
                  <a:srgbClr val="000000"/>
                </a:solidFill>
                <a:latin typeface="Times New Roman" charset="0"/>
                <a:ea typeface="Times New Roman" charset="0"/>
                <a:cs typeface="Times New Roman" charset="0"/>
              </a:rPr>
              <a:t>Executive Summary</a:t>
            </a:r>
          </a:p>
          <a:p>
            <a:pPr lvl="1">
              <a:buFont typeface="Wingdings" charset="2"/>
              <a:buChar char="Ø"/>
            </a:pPr>
            <a:r>
              <a:rPr lang="en-US" sz="1800" dirty="0">
                <a:solidFill>
                  <a:srgbClr val="000000"/>
                </a:solidFill>
                <a:latin typeface="Times New Roman" charset="0"/>
                <a:ea typeface="Times New Roman" charset="0"/>
                <a:cs typeface="Times New Roman" charset="0"/>
              </a:rPr>
              <a:t>Introduction</a:t>
            </a:r>
          </a:p>
          <a:p>
            <a:pPr lvl="1">
              <a:buFont typeface="Wingdings" charset="2"/>
              <a:buChar char="Ø"/>
            </a:pPr>
            <a:r>
              <a:rPr lang="en-US" sz="1800" dirty="0">
                <a:solidFill>
                  <a:srgbClr val="000000"/>
                </a:solidFill>
                <a:latin typeface="Times New Roman" charset="0"/>
                <a:ea typeface="Times New Roman" charset="0"/>
                <a:cs typeface="Times New Roman" charset="0"/>
              </a:rPr>
              <a:t>Methodology</a:t>
            </a:r>
          </a:p>
          <a:p>
            <a:pPr lvl="1">
              <a:buFont typeface="Wingdings" charset="2"/>
              <a:buChar char="Ø"/>
            </a:pPr>
            <a:r>
              <a:rPr lang="en-US" sz="1800" dirty="0">
                <a:solidFill>
                  <a:srgbClr val="000000"/>
                </a:solidFill>
                <a:latin typeface="Times New Roman" charset="0"/>
                <a:ea typeface="Times New Roman" charset="0"/>
                <a:cs typeface="Times New Roman" charset="0"/>
              </a:rPr>
              <a:t>Findings</a:t>
            </a:r>
          </a:p>
          <a:p>
            <a:pPr lvl="1">
              <a:buFont typeface="Wingdings" charset="2"/>
              <a:buChar char="Ø"/>
            </a:pPr>
            <a:r>
              <a:rPr lang="en-US" sz="1800" dirty="0">
                <a:solidFill>
                  <a:srgbClr val="000000"/>
                </a:solidFill>
                <a:latin typeface="Times New Roman" charset="0"/>
                <a:ea typeface="Times New Roman" charset="0"/>
                <a:cs typeface="Times New Roman" charset="0"/>
              </a:rPr>
              <a:t>Conclusions</a:t>
            </a:r>
          </a:p>
          <a:p>
            <a:pPr lvl="1">
              <a:buFont typeface="Wingdings" charset="2"/>
              <a:buChar char="Ø"/>
            </a:pPr>
            <a:r>
              <a:rPr lang="en-US" sz="1800" dirty="0">
                <a:solidFill>
                  <a:srgbClr val="000000"/>
                </a:solidFill>
                <a:latin typeface="Times New Roman" charset="0"/>
                <a:ea typeface="Times New Roman" charset="0"/>
                <a:cs typeface="Times New Roman" charset="0"/>
              </a:rPr>
              <a:t>Appendices (if needed)</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294F6502-D5CE-4C57-B171-B3B4E5D86848}"/>
              </a:ext>
            </a:extLst>
          </p:cNvPr>
          <p:cNvPicPr>
            <a:picLocks noChangeAspect="1"/>
          </p:cNvPicPr>
          <p:nvPr/>
        </p:nvPicPr>
        <p:blipFill>
          <a:blip r:embed="rId2"/>
          <a:stretch>
            <a:fillRect/>
          </a:stretch>
        </p:blipFill>
        <p:spPr>
          <a:xfrm>
            <a:off x="4826317" y="1015365"/>
            <a:ext cx="3705225" cy="2876550"/>
          </a:xfrm>
          <a:prstGeom prst="rect">
            <a:avLst/>
          </a:prstGeom>
        </p:spPr>
      </p:pic>
    </p:spTree>
    <p:extLst>
      <p:ext uri="{BB962C8B-B14F-4D97-AF65-F5344CB8AC3E}">
        <p14:creationId xmlns:p14="http://schemas.microsoft.com/office/powerpoint/2010/main" val="228314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Executive Summary</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Arguably the most important section</a:t>
            </a:r>
          </a:p>
          <a:p>
            <a:pPr>
              <a:buFont typeface="Wingdings" charset="2"/>
              <a:buChar char="Ø"/>
            </a:pPr>
            <a:r>
              <a:rPr lang="en-US" sz="1800" dirty="0">
                <a:solidFill>
                  <a:srgbClr val="000000"/>
                </a:solidFill>
                <a:latin typeface="Times New Roman" charset="0"/>
                <a:ea typeface="Times New Roman" charset="0"/>
                <a:cs typeface="Times New Roman" charset="0"/>
              </a:rPr>
              <a:t>Written for executives and senior management</a:t>
            </a:r>
          </a:p>
          <a:p>
            <a:pPr lvl="1">
              <a:buFont typeface="Wingdings" charset="2"/>
              <a:buChar char="Ø"/>
            </a:pPr>
            <a:r>
              <a:rPr lang="en-US" sz="1800" dirty="0">
                <a:solidFill>
                  <a:srgbClr val="000000"/>
                </a:solidFill>
                <a:latin typeface="Times New Roman" charset="0"/>
                <a:ea typeface="Times New Roman" charset="0"/>
                <a:cs typeface="Times New Roman" charset="0"/>
              </a:rPr>
              <a:t>Most will not read the entire report</a:t>
            </a:r>
          </a:p>
          <a:p>
            <a:pPr>
              <a:buFont typeface="Wingdings" charset="2"/>
              <a:buChar char="Ø"/>
            </a:pPr>
            <a:r>
              <a:rPr lang="en-US" sz="1800" dirty="0">
                <a:solidFill>
                  <a:srgbClr val="000000"/>
                </a:solidFill>
                <a:latin typeface="Times New Roman" charset="0"/>
                <a:ea typeface="Times New Roman" charset="0"/>
                <a:cs typeface="Times New Roman" charset="0"/>
              </a:rPr>
              <a:t>Should be short – no more than two pages</a:t>
            </a:r>
          </a:p>
          <a:p>
            <a:pPr>
              <a:buFont typeface="Wingdings" charset="2"/>
              <a:buChar char="Ø"/>
            </a:pPr>
            <a:r>
              <a:rPr lang="en-US" sz="1800" dirty="0">
                <a:solidFill>
                  <a:srgbClr val="000000"/>
                </a:solidFill>
                <a:latin typeface="Times New Roman" charset="0"/>
                <a:ea typeface="Times New Roman" charset="0"/>
                <a:cs typeface="Times New Roman" charset="0"/>
              </a:rPr>
              <a:t>Should include the following:</a:t>
            </a:r>
          </a:p>
          <a:p>
            <a:pPr lvl="1">
              <a:buFont typeface="Wingdings" charset="2"/>
              <a:buChar char="Ø"/>
            </a:pPr>
            <a:r>
              <a:rPr lang="en-US" sz="1800" dirty="0">
                <a:solidFill>
                  <a:srgbClr val="000000"/>
                </a:solidFill>
                <a:latin typeface="Times New Roman" charset="0"/>
                <a:ea typeface="Times New Roman" charset="0"/>
                <a:cs typeface="Times New Roman" charset="0"/>
              </a:rPr>
              <a:t>Project Summary</a:t>
            </a:r>
          </a:p>
          <a:p>
            <a:pPr lvl="1">
              <a:buFont typeface="Wingdings" charset="2"/>
              <a:buChar char="Ø"/>
            </a:pPr>
            <a:r>
              <a:rPr lang="en-US" sz="1800" dirty="0">
                <a:solidFill>
                  <a:srgbClr val="000000"/>
                </a:solidFill>
                <a:latin typeface="Times New Roman" charset="0"/>
                <a:ea typeface="Times New Roman" charset="0"/>
                <a:cs typeface="Times New Roman" charset="0"/>
              </a:rPr>
              <a:t>Risk Posture Summary</a:t>
            </a:r>
          </a:p>
          <a:p>
            <a:pPr lvl="1">
              <a:buFont typeface="Wingdings" charset="2"/>
              <a:buChar char="Ø"/>
            </a:pPr>
            <a:r>
              <a:rPr lang="en-US" sz="1800" dirty="0">
                <a:solidFill>
                  <a:srgbClr val="000000"/>
                </a:solidFill>
                <a:latin typeface="Times New Roman" charset="0"/>
                <a:ea typeface="Times New Roman" charset="0"/>
                <a:cs typeface="Times New Roman" charset="0"/>
              </a:rPr>
              <a:t>Significant Findings</a:t>
            </a:r>
          </a:p>
          <a:p>
            <a:pPr lvl="2">
              <a:buFont typeface="Wingdings" charset="2"/>
              <a:buChar char="Ø"/>
            </a:pPr>
            <a:r>
              <a:rPr lang="en-US" sz="1800" dirty="0">
                <a:solidFill>
                  <a:srgbClr val="000000"/>
                </a:solidFill>
                <a:latin typeface="Times New Roman" charset="0"/>
                <a:ea typeface="Times New Roman" charset="0"/>
                <a:cs typeface="Times New Roman" charset="0"/>
              </a:rPr>
              <a:t>What is the business impact to the organization</a:t>
            </a:r>
          </a:p>
          <a:p>
            <a:pPr lvl="2">
              <a:buFont typeface="Wingdings" charset="2"/>
              <a:buChar char="Ø"/>
            </a:pPr>
            <a:r>
              <a:rPr lang="en-US" sz="1800" dirty="0">
                <a:solidFill>
                  <a:srgbClr val="000000"/>
                </a:solidFill>
                <a:latin typeface="Times New Roman" charset="0"/>
                <a:ea typeface="Times New Roman" charset="0"/>
                <a:cs typeface="Times New Roman" charset="0"/>
              </a:rPr>
              <a:t>What can leadership do to fix the finding</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48054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Key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Threat – an agent, actor, or set of circumstances that could, if realized, result in harm</a:t>
            </a:r>
          </a:p>
          <a:p>
            <a:pPr indent="-285750">
              <a:buFont typeface="Wingdings" charset="2"/>
              <a:buChar char="Ø"/>
            </a:pPr>
            <a:r>
              <a:rPr lang="en-US" sz="1800" dirty="0">
                <a:solidFill>
                  <a:srgbClr val="000000"/>
                </a:solidFill>
                <a:latin typeface="Times New Roman" charset="0"/>
                <a:ea typeface="Times New Roman" charset="0"/>
                <a:cs typeface="Times New Roman" charset="0"/>
              </a:rPr>
              <a:t>Vulnerability – a weakness that is subject to being exploited</a:t>
            </a:r>
          </a:p>
          <a:p>
            <a:pPr indent="-285750">
              <a:buFont typeface="Wingdings" charset="2"/>
              <a:buChar char="Ø"/>
            </a:pPr>
            <a:r>
              <a:rPr lang="en-US" sz="1800" dirty="0">
                <a:solidFill>
                  <a:srgbClr val="000000"/>
                </a:solidFill>
                <a:latin typeface="Times New Roman" charset="0"/>
                <a:ea typeface="Times New Roman" charset="0"/>
                <a:cs typeface="Times New Roman" charset="0"/>
              </a:rPr>
              <a:t>Risk – where threat and vulnerabilities overlap</a:t>
            </a:r>
          </a:p>
          <a:p>
            <a:pPr lvl="1">
              <a:buFont typeface="Wingdings" charset="2"/>
              <a:buChar char="Ø"/>
            </a:pPr>
            <a:r>
              <a:rPr lang="en-US" sz="1800" dirty="0">
                <a:solidFill>
                  <a:srgbClr val="000000"/>
                </a:solidFill>
                <a:latin typeface="Times New Roman" charset="0"/>
                <a:ea typeface="Times New Roman" charset="0"/>
                <a:cs typeface="Times New Roman" charset="0"/>
              </a:rPr>
              <a:t>Probability that harm will occur</a:t>
            </a:r>
          </a:p>
          <a:p>
            <a:pPr lvl="1">
              <a:buFont typeface="Wingdings" charset="2"/>
              <a:buChar char="Ø"/>
            </a:pPr>
            <a:r>
              <a:rPr lang="en-US" sz="1800" dirty="0">
                <a:solidFill>
                  <a:srgbClr val="000000"/>
                </a:solidFill>
                <a:latin typeface="Times New Roman" charset="0"/>
                <a:ea typeface="Times New Roman" charset="0"/>
                <a:cs typeface="Times New Roman" charset="0"/>
              </a:rPr>
              <a:t>Impact / Consequences from attack</a:t>
            </a:r>
          </a:p>
          <a:p>
            <a:pPr indent="-285750">
              <a:buFont typeface="Wingdings" charset="2"/>
              <a:buChar char="Ø"/>
            </a:pPr>
            <a:r>
              <a:rPr lang="en-US" sz="1800" dirty="0">
                <a:solidFill>
                  <a:srgbClr val="000000"/>
                </a:solidFill>
                <a:latin typeface="Times New Roman" charset="0"/>
                <a:ea typeface="Times New Roman" charset="0"/>
                <a:cs typeface="Times New Roman" charset="0"/>
              </a:rPr>
              <a:t>Exploit – the use of code or techniques that the threat uses to take advantage of the vulnerability in the system</a:t>
            </a: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
        <p:nvSpPr>
          <p:cNvPr id="4" name="Oval 3">
            <a:extLst>
              <a:ext uri="{FF2B5EF4-FFF2-40B4-BE49-F238E27FC236}">
                <a16:creationId xmlns:a16="http://schemas.microsoft.com/office/drawing/2014/main" id="{F5CDA55E-2C3D-4D89-8289-DEA7A63420C8}"/>
              </a:ext>
            </a:extLst>
          </p:cNvPr>
          <p:cNvSpPr/>
          <p:nvPr/>
        </p:nvSpPr>
        <p:spPr>
          <a:xfrm>
            <a:off x="2517423" y="3699493"/>
            <a:ext cx="2212622" cy="2065867"/>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94C9B0-717A-409B-827F-FB69FBBD4DB5}"/>
              </a:ext>
            </a:extLst>
          </p:cNvPr>
          <p:cNvSpPr/>
          <p:nvPr/>
        </p:nvSpPr>
        <p:spPr>
          <a:xfrm>
            <a:off x="4002898" y="3699493"/>
            <a:ext cx="2212622" cy="2065867"/>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B8D1D8-B1A4-48F0-B09C-46C2FBE09B7C}"/>
              </a:ext>
            </a:extLst>
          </p:cNvPr>
          <p:cNvSpPr txBox="1"/>
          <p:nvPr/>
        </p:nvSpPr>
        <p:spPr>
          <a:xfrm>
            <a:off x="4276079" y="4132261"/>
            <a:ext cx="237067" cy="1200329"/>
          </a:xfrm>
          <a:prstGeom prst="rect">
            <a:avLst/>
          </a:prstGeom>
          <a:noFill/>
        </p:spPr>
        <p:txBody>
          <a:bodyPr wrap="square" rtlCol="0">
            <a:spAutoFit/>
          </a:bodyPr>
          <a:lstStyle/>
          <a:p>
            <a:pPr algn="ctr"/>
            <a:r>
              <a:rPr lang="en-US" dirty="0"/>
              <a:t>Risk</a:t>
            </a:r>
          </a:p>
        </p:txBody>
      </p:sp>
      <p:sp>
        <p:nvSpPr>
          <p:cNvPr id="8" name="TextBox 7">
            <a:extLst>
              <a:ext uri="{FF2B5EF4-FFF2-40B4-BE49-F238E27FC236}">
                <a16:creationId xmlns:a16="http://schemas.microsoft.com/office/drawing/2014/main" id="{F3E6BDC8-499A-46E9-8207-AB8EFC7CE79B}"/>
              </a:ext>
            </a:extLst>
          </p:cNvPr>
          <p:cNvSpPr txBox="1"/>
          <p:nvPr/>
        </p:nvSpPr>
        <p:spPr>
          <a:xfrm>
            <a:off x="2944449" y="4547759"/>
            <a:ext cx="796693" cy="369332"/>
          </a:xfrm>
          <a:prstGeom prst="rect">
            <a:avLst/>
          </a:prstGeom>
          <a:noFill/>
        </p:spPr>
        <p:txBody>
          <a:bodyPr wrap="none" rtlCol="0">
            <a:spAutoFit/>
          </a:bodyPr>
          <a:lstStyle/>
          <a:p>
            <a:r>
              <a:rPr lang="en-US" dirty="0"/>
              <a:t>Threat</a:t>
            </a:r>
          </a:p>
        </p:txBody>
      </p:sp>
      <p:sp>
        <p:nvSpPr>
          <p:cNvPr id="9" name="TextBox 8">
            <a:extLst>
              <a:ext uri="{FF2B5EF4-FFF2-40B4-BE49-F238E27FC236}">
                <a16:creationId xmlns:a16="http://schemas.microsoft.com/office/drawing/2014/main" id="{E114F5EE-1113-41CD-8500-5B5D91AFFDCF}"/>
              </a:ext>
            </a:extLst>
          </p:cNvPr>
          <p:cNvSpPr txBox="1"/>
          <p:nvPr/>
        </p:nvSpPr>
        <p:spPr>
          <a:xfrm>
            <a:off x="4813783" y="4547759"/>
            <a:ext cx="1370119" cy="369332"/>
          </a:xfrm>
          <a:prstGeom prst="rect">
            <a:avLst/>
          </a:prstGeom>
          <a:noFill/>
        </p:spPr>
        <p:txBody>
          <a:bodyPr wrap="none" rtlCol="0">
            <a:spAutoFit/>
          </a:bodyPr>
          <a:lstStyle/>
          <a:p>
            <a:r>
              <a:rPr lang="en-US" dirty="0"/>
              <a:t>Vulnerability</a:t>
            </a:r>
          </a:p>
        </p:txBody>
      </p:sp>
      <p:sp>
        <p:nvSpPr>
          <p:cNvPr id="10" name="Arrow: Up 9">
            <a:extLst>
              <a:ext uri="{FF2B5EF4-FFF2-40B4-BE49-F238E27FC236}">
                <a16:creationId xmlns:a16="http://schemas.microsoft.com/office/drawing/2014/main" id="{DBA6899B-1CF0-4044-A0F3-DEF5315507E1}"/>
              </a:ext>
            </a:extLst>
          </p:cNvPr>
          <p:cNvSpPr/>
          <p:nvPr/>
        </p:nvSpPr>
        <p:spPr>
          <a:xfrm>
            <a:off x="4089812" y="5332590"/>
            <a:ext cx="609600" cy="134099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A203D5-3D29-499B-93DA-31B94C66D009}"/>
              </a:ext>
            </a:extLst>
          </p:cNvPr>
          <p:cNvSpPr txBox="1"/>
          <p:nvPr/>
        </p:nvSpPr>
        <p:spPr>
          <a:xfrm>
            <a:off x="4276078" y="5431327"/>
            <a:ext cx="237067" cy="1169551"/>
          </a:xfrm>
          <a:prstGeom prst="rect">
            <a:avLst/>
          </a:prstGeom>
          <a:noFill/>
        </p:spPr>
        <p:txBody>
          <a:bodyPr wrap="square" rtlCol="0">
            <a:spAutoFit/>
          </a:bodyPr>
          <a:lstStyle/>
          <a:p>
            <a:pPr algn="ctr"/>
            <a:r>
              <a:rPr lang="en-US" sz="1000" dirty="0"/>
              <a:t>Exploit</a:t>
            </a:r>
          </a:p>
        </p:txBody>
      </p:sp>
    </p:spTree>
    <p:extLst>
      <p:ext uri="{BB962C8B-B14F-4D97-AF65-F5344CB8AC3E}">
        <p14:creationId xmlns:p14="http://schemas.microsoft.com/office/powerpoint/2010/main" val="60317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Introduction</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Overview of the test</a:t>
            </a:r>
          </a:p>
          <a:p>
            <a:pPr lvl="1">
              <a:buFont typeface="Wingdings" charset="2"/>
              <a:buChar char="Ø"/>
            </a:pPr>
            <a:r>
              <a:rPr lang="en-US" sz="1800" dirty="0">
                <a:solidFill>
                  <a:srgbClr val="000000"/>
                </a:solidFill>
                <a:latin typeface="Times New Roman" charset="0"/>
                <a:ea typeface="Times New Roman" charset="0"/>
                <a:cs typeface="Times New Roman" charset="0"/>
              </a:rPr>
              <a:t>Dates and times of test</a:t>
            </a:r>
          </a:p>
          <a:p>
            <a:pPr lvl="1">
              <a:buFont typeface="Wingdings" charset="2"/>
              <a:buChar char="Ø"/>
            </a:pPr>
            <a:r>
              <a:rPr lang="en-US" sz="1800" dirty="0">
                <a:solidFill>
                  <a:srgbClr val="000000"/>
                </a:solidFill>
                <a:latin typeface="Times New Roman" charset="0"/>
                <a:ea typeface="Times New Roman" charset="0"/>
                <a:cs typeface="Times New Roman" charset="0"/>
              </a:rPr>
              <a:t>Cover the scope</a:t>
            </a:r>
          </a:p>
          <a:p>
            <a:pPr lvl="1">
              <a:buFont typeface="Wingdings" charset="2"/>
              <a:buChar char="Ø"/>
            </a:pPr>
            <a:r>
              <a:rPr lang="en-US" sz="1800" dirty="0">
                <a:solidFill>
                  <a:srgbClr val="000000"/>
                </a:solidFill>
                <a:latin typeface="Times New Roman" charset="0"/>
                <a:ea typeface="Times New Roman" charset="0"/>
                <a:cs typeface="Times New Roman" charset="0"/>
              </a:rPr>
              <a:t>Personnel overview</a:t>
            </a:r>
          </a:p>
          <a:p>
            <a:pPr lvl="1">
              <a:buFont typeface="Wingdings" charset="2"/>
              <a:buChar char="Ø"/>
            </a:pPr>
            <a:r>
              <a:rPr lang="en-US" sz="1800" dirty="0">
                <a:solidFill>
                  <a:srgbClr val="000000"/>
                </a:solidFill>
                <a:latin typeface="Times New Roman" charset="0"/>
                <a:ea typeface="Times New Roman" charset="0"/>
                <a:cs typeface="Times New Roman" charset="0"/>
              </a:rPr>
              <a:t>Overview of findings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379137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Methodology</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Could be considered the “How” of the test</a:t>
            </a:r>
          </a:p>
          <a:p>
            <a:pPr>
              <a:buFont typeface="Wingdings" charset="2"/>
              <a:buChar char="Ø"/>
            </a:pPr>
            <a:r>
              <a:rPr lang="en-US" sz="1800" dirty="0">
                <a:solidFill>
                  <a:srgbClr val="000000"/>
                </a:solidFill>
                <a:latin typeface="Times New Roman" charset="0"/>
                <a:ea typeface="Times New Roman" charset="0"/>
                <a:cs typeface="Times New Roman" charset="0"/>
              </a:rPr>
              <a:t>What was the process and results from each stage</a:t>
            </a:r>
          </a:p>
          <a:p>
            <a:pPr lvl="1">
              <a:buFont typeface="Wingdings" charset="2"/>
              <a:buChar char="Ø"/>
            </a:pPr>
            <a:r>
              <a:rPr lang="en-US" sz="1800" dirty="0">
                <a:solidFill>
                  <a:srgbClr val="000000"/>
                </a:solidFill>
                <a:latin typeface="Times New Roman" charset="0"/>
                <a:ea typeface="Times New Roman" charset="0"/>
                <a:cs typeface="Times New Roman" charset="0"/>
              </a:rPr>
              <a:t>Reconnaissance</a:t>
            </a:r>
          </a:p>
          <a:p>
            <a:pPr lvl="1">
              <a:buFont typeface="Wingdings" charset="2"/>
              <a:buChar char="Ø"/>
            </a:pPr>
            <a:r>
              <a:rPr lang="en-US" sz="1800" dirty="0">
                <a:solidFill>
                  <a:srgbClr val="000000"/>
                </a:solidFill>
                <a:latin typeface="Times New Roman" charset="0"/>
                <a:ea typeface="Times New Roman" charset="0"/>
                <a:cs typeface="Times New Roman" charset="0"/>
              </a:rPr>
              <a:t>Scanning</a:t>
            </a:r>
          </a:p>
          <a:p>
            <a:pPr lvl="2">
              <a:buFont typeface="Wingdings" charset="2"/>
              <a:buChar char="Ø"/>
            </a:pPr>
            <a:r>
              <a:rPr lang="en-US" sz="1800" dirty="0">
                <a:solidFill>
                  <a:srgbClr val="000000"/>
                </a:solidFill>
                <a:latin typeface="Times New Roman" charset="0"/>
                <a:ea typeface="Times New Roman" charset="0"/>
                <a:cs typeface="Times New Roman" charset="0"/>
              </a:rPr>
              <a:t>Inventory of systems targeted and how discovered</a:t>
            </a:r>
          </a:p>
          <a:p>
            <a:pPr lvl="1">
              <a:buFont typeface="Wingdings" charset="2"/>
              <a:buChar char="Ø"/>
            </a:pPr>
            <a:r>
              <a:rPr lang="en-US" sz="1800" dirty="0">
                <a:solidFill>
                  <a:srgbClr val="000000"/>
                </a:solidFill>
                <a:latin typeface="Times New Roman" charset="0"/>
                <a:ea typeface="Times New Roman" charset="0"/>
                <a:cs typeface="Times New Roman" charset="0"/>
              </a:rPr>
              <a:t>Exploitation</a:t>
            </a:r>
          </a:p>
          <a:p>
            <a:pPr lvl="1">
              <a:buFont typeface="Wingdings" charset="2"/>
              <a:buChar char="Ø"/>
            </a:pPr>
            <a:r>
              <a:rPr lang="en-US" sz="1800" dirty="0">
                <a:solidFill>
                  <a:srgbClr val="000000"/>
                </a:solidFill>
                <a:latin typeface="Times New Roman" charset="0"/>
                <a:ea typeface="Times New Roman" charset="0"/>
                <a:cs typeface="Times New Roman" charset="0"/>
              </a:rPr>
              <a:t>Post Exploitation</a:t>
            </a:r>
          </a:p>
          <a:p>
            <a:pPr>
              <a:buFont typeface="Wingdings" charset="2"/>
              <a:buChar char="Ø"/>
            </a:pPr>
            <a:r>
              <a:rPr lang="en-US" sz="1800" dirty="0">
                <a:solidFill>
                  <a:srgbClr val="000000"/>
                </a:solidFill>
                <a:latin typeface="Times New Roman" charset="0"/>
                <a:ea typeface="Times New Roman" charset="0"/>
                <a:cs typeface="Times New Roman" charset="0"/>
              </a:rPr>
              <a:t>Possibly include a list of tools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15886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Findings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Each finding should include:</a:t>
            </a:r>
          </a:p>
          <a:p>
            <a:pPr lvl="1">
              <a:buFont typeface="Wingdings" charset="2"/>
              <a:buChar char="Ø"/>
            </a:pPr>
            <a:r>
              <a:rPr lang="en-US" sz="1800" dirty="0">
                <a:solidFill>
                  <a:srgbClr val="000000"/>
                </a:solidFill>
                <a:latin typeface="Times New Roman" charset="0"/>
                <a:ea typeface="Times New Roman" charset="0"/>
                <a:cs typeface="Times New Roman" charset="0"/>
              </a:rPr>
              <a:t>Vulnerable system with IP address and hostname if applicable</a:t>
            </a:r>
          </a:p>
          <a:p>
            <a:pPr lvl="1">
              <a:buFont typeface="Wingdings" charset="2"/>
              <a:buChar char="Ø"/>
            </a:pPr>
            <a:r>
              <a:rPr lang="en-US" sz="1800" dirty="0">
                <a:solidFill>
                  <a:srgbClr val="000000"/>
                </a:solidFill>
                <a:latin typeface="Times New Roman" charset="0"/>
                <a:ea typeface="Times New Roman" charset="0"/>
                <a:cs typeface="Times New Roman" charset="0"/>
              </a:rPr>
              <a:t>Risk level associated with the finding</a:t>
            </a:r>
          </a:p>
          <a:p>
            <a:pPr lvl="1">
              <a:buFont typeface="Wingdings" charset="2"/>
              <a:buChar char="Ø"/>
            </a:pPr>
            <a:r>
              <a:rPr lang="en-US" sz="1800" dirty="0">
                <a:solidFill>
                  <a:srgbClr val="000000"/>
                </a:solidFill>
                <a:latin typeface="Times New Roman" charset="0"/>
                <a:ea typeface="Times New Roman" charset="0"/>
                <a:cs typeface="Times New Roman" charset="0"/>
              </a:rPr>
              <a:t>Ease of Exploitation</a:t>
            </a:r>
          </a:p>
          <a:p>
            <a:pPr lvl="1">
              <a:buFont typeface="Wingdings" charset="2"/>
              <a:buChar char="Ø"/>
            </a:pPr>
            <a:r>
              <a:rPr lang="en-US" sz="1800" dirty="0">
                <a:solidFill>
                  <a:srgbClr val="000000"/>
                </a:solidFill>
                <a:latin typeface="Times New Roman" charset="0"/>
                <a:ea typeface="Times New Roman" charset="0"/>
                <a:cs typeface="Times New Roman" charset="0"/>
              </a:rPr>
              <a:t>Summarize findings and associate to business risk / implications</a:t>
            </a:r>
          </a:p>
          <a:p>
            <a:pPr lvl="1">
              <a:buFont typeface="Wingdings" charset="2"/>
              <a:buChar char="Ø"/>
            </a:pPr>
            <a:r>
              <a:rPr lang="en-US" sz="1800" dirty="0">
                <a:solidFill>
                  <a:srgbClr val="000000"/>
                </a:solidFill>
                <a:latin typeface="Times New Roman" charset="0"/>
                <a:ea typeface="Times New Roman" charset="0"/>
                <a:cs typeface="Times New Roman" charset="0"/>
              </a:rPr>
              <a:t>Technical Description</a:t>
            </a:r>
          </a:p>
          <a:p>
            <a:pPr lvl="1">
              <a:buFont typeface="Wingdings" charset="2"/>
              <a:buChar char="Ø"/>
            </a:pPr>
            <a:r>
              <a:rPr lang="en-US" sz="1800" dirty="0">
                <a:solidFill>
                  <a:srgbClr val="000000"/>
                </a:solidFill>
                <a:latin typeface="Times New Roman" charset="0"/>
                <a:ea typeface="Times New Roman" charset="0"/>
                <a:cs typeface="Times New Roman" charset="0"/>
              </a:rPr>
              <a:t>Recommendations (Details on next slide)</a:t>
            </a:r>
          </a:p>
          <a:p>
            <a:pPr lvl="1">
              <a:buFont typeface="Wingdings" charset="2"/>
              <a:buChar char="Ø"/>
            </a:pPr>
            <a:r>
              <a:rPr lang="en-US" sz="1800" dirty="0">
                <a:solidFill>
                  <a:srgbClr val="000000"/>
                </a:solidFill>
                <a:latin typeface="Times New Roman" charset="0"/>
                <a:ea typeface="Times New Roman" charset="0"/>
                <a:cs typeface="Times New Roman" charset="0"/>
              </a:rPr>
              <a:t>Passwords (Not actual passwords but characterization of password)</a:t>
            </a:r>
          </a:p>
          <a:p>
            <a:pPr lvl="1">
              <a:buFont typeface="Wingdings" charset="2"/>
              <a:buChar char="Ø"/>
            </a:pPr>
            <a:r>
              <a:rPr lang="en-US" sz="1800" dirty="0">
                <a:solidFill>
                  <a:srgbClr val="000000"/>
                </a:solidFill>
                <a:latin typeface="Times New Roman" charset="0"/>
                <a:ea typeface="Times New Roman" charset="0"/>
                <a:cs typeface="Times New Roman" charset="0"/>
              </a:rPr>
              <a:t>Screenshots (Highlight or identify the important information)</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F60CA269-8061-44B4-8BB2-29E5E85E34DD}"/>
              </a:ext>
            </a:extLst>
          </p:cNvPr>
          <p:cNvPicPr>
            <a:picLocks noChangeAspect="1"/>
          </p:cNvPicPr>
          <p:nvPr/>
        </p:nvPicPr>
        <p:blipFill>
          <a:blip r:embed="rId2"/>
          <a:stretch>
            <a:fillRect/>
          </a:stretch>
        </p:blipFill>
        <p:spPr>
          <a:xfrm>
            <a:off x="2124075" y="4119241"/>
            <a:ext cx="4895850" cy="1777126"/>
          </a:xfrm>
          <a:prstGeom prst="rect">
            <a:avLst/>
          </a:prstGeom>
        </p:spPr>
      </p:pic>
    </p:spTree>
    <p:extLst>
      <p:ext uri="{BB962C8B-B14F-4D97-AF65-F5344CB8AC3E}">
        <p14:creationId xmlns:p14="http://schemas.microsoft.com/office/powerpoint/2010/main" val="3645445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Recommendations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Categories</a:t>
            </a:r>
          </a:p>
          <a:p>
            <a:pPr lvl="1">
              <a:buFont typeface="Wingdings" charset="2"/>
              <a:buChar char="Ø"/>
            </a:pPr>
            <a:r>
              <a:rPr lang="en-US" sz="1800" dirty="0">
                <a:solidFill>
                  <a:srgbClr val="000000"/>
                </a:solidFill>
                <a:latin typeface="Times New Roman" charset="0"/>
                <a:ea typeface="Times New Roman" charset="0"/>
                <a:cs typeface="Times New Roman" charset="0"/>
              </a:rPr>
              <a:t>Patching</a:t>
            </a:r>
          </a:p>
          <a:p>
            <a:pPr lvl="1">
              <a:buFont typeface="Wingdings" charset="2"/>
              <a:buChar char="Ø"/>
            </a:pPr>
            <a:r>
              <a:rPr lang="en-US" sz="1800" dirty="0">
                <a:solidFill>
                  <a:srgbClr val="000000"/>
                </a:solidFill>
                <a:latin typeface="Times New Roman" charset="0"/>
                <a:ea typeface="Times New Roman" charset="0"/>
                <a:cs typeface="Times New Roman" charset="0"/>
              </a:rPr>
              <a:t>Configuration Changes</a:t>
            </a:r>
          </a:p>
          <a:p>
            <a:pPr lvl="1">
              <a:buFont typeface="Wingdings" charset="2"/>
              <a:buChar char="Ø"/>
            </a:pPr>
            <a:r>
              <a:rPr lang="en-US" sz="1800" dirty="0">
                <a:solidFill>
                  <a:srgbClr val="000000"/>
                </a:solidFill>
                <a:latin typeface="Times New Roman" charset="0"/>
                <a:ea typeface="Times New Roman" charset="0"/>
                <a:cs typeface="Times New Roman" charset="0"/>
              </a:rPr>
              <a:t>System Hardening</a:t>
            </a:r>
          </a:p>
          <a:p>
            <a:pPr lvl="1">
              <a:buFont typeface="Wingdings" charset="2"/>
              <a:buChar char="Ø"/>
            </a:pPr>
            <a:r>
              <a:rPr lang="en-US" sz="1800" dirty="0">
                <a:solidFill>
                  <a:srgbClr val="000000"/>
                </a:solidFill>
                <a:latin typeface="Times New Roman" charset="0"/>
                <a:ea typeface="Times New Roman" charset="0"/>
                <a:cs typeface="Times New Roman" charset="0"/>
              </a:rPr>
              <a:t>Applying Filters</a:t>
            </a:r>
          </a:p>
          <a:p>
            <a:pPr lvl="1">
              <a:buFont typeface="Wingdings" charset="2"/>
              <a:buChar char="Ø"/>
            </a:pPr>
            <a:r>
              <a:rPr lang="en-US" sz="1800" dirty="0">
                <a:solidFill>
                  <a:srgbClr val="000000"/>
                </a:solidFill>
                <a:latin typeface="Times New Roman" charset="0"/>
                <a:ea typeface="Times New Roman" charset="0"/>
                <a:cs typeface="Times New Roman" charset="0"/>
              </a:rPr>
              <a:t>Altering Architecture</a:t>
            </a:r>
          </a:p>
          <a:p>
            <a:pPr lvl="1">
              <a:buFont typeface="Wingdings" charset="2"/>
              <a:buChar char="Ø"/>
            </a:pPr>
            <a:r>
              <a:rPr lang="en-US" sz="1800" dirty="0">
                <a:solidFill>
                  <a:srgbClr val="000000"/>
                </a:solidFill>
                <a:latin typeface="Times New Roman" charset="0"/>
                <a:ea typeface="Times New Roman" charset="0"/>
                <a:cs typeface="Times New Roman" charset="0"/>
              </a:rPr>
              <a:t>Change Processes</a:t>
            </a:r>
          </a:p>
          <a:p>
            <a:pPr>
              <a:buFont typeface="Wingdings" charset="2"/>
              <a:buChar char="Ø"/>
            </a:pPr>
            <a:r>
              <a:rPr lang="en-US" sz="1800" dirty="0">
                <a:solidFill>
                  <a:srgbClr val="000000"/>
                </a:solidFill>
                <a:latin typeface="Times New Roman" charset="0"/>
                <a:ea typeface="Times New Roman" charset="0"/>
                <a:cs typeface="Times New Roman" charset="0"/>
              </a:rPr>
              <a:t>Provide multiple recommendations</a:t>
            </a:r>
          </a:p>
          <a:p>
            <a:pPr lvl="1">
              <a:buFont typeface="Wingdings" charset="2"/>
              <a:buChar char="Ø"/>
            </a:pPr>
            <a:r>
              <a:rPr lang="en-US" sz="1800" dirty="0">
                <a:solidFill>
                  <a:srgbClr val="000000"/>
                </a:solidFill>
                <a:latin typeface="Times New Roman" charset="0"/>
                <a:ea typeface="Times New Roman" charset="0"/>
                <a:cs typeface="Times New Roman" charset="0"/>
              </a:rPr>
              <a:t>If Possible</a:t>
            </a:r>
          </a:p>
          <a:p>
            <a:pPr lvl="1">
              <a:buFont typeface="Wingdings" charset="2"/>
              <a:buChar char="Ø"/>
            </a:pPr>
            <a:r>
              <a:rPr lang="en-US" sz="1800" dirty="0">
                <a:solidFill>
                  <a:srgbClr val="000000"/>
                </a:solidFill>
                <a:latin typeface="Times New Roman" charset="0"/>
                <a:ea typeface="Times New Roman" charset="0"/>
                <a:cs typeface="Times New Roman" charset="0"/>
              </a:rPr>
              <a:t>Ensure you include pros and cons of alternatives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42511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6009498" cy="553672"/>
          </a:xfrm>
        </p:spPr>
        <p:txBody>
          <a:bodyPr>
            <a:noAutofit/>
          </a:bodyPr>
          <a:lstStyle/>
          <a:p>
            <a:pPr algn="l"/>
            <a:r>
              <a:rPr lang="en-US" sz="3600" dirty="0">
                <a:latin typeface="Times New Roman" charset="0"/>
                <a:ea typeface="Times New Roman" charset="0"/>
                <a:cs typeface="Times New Roman" charset="0"/>
              </a:rPr>
              <a:t>Conclusions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1633"/>
            <a:ext cx="8270098" cy="5770582"/>
          </a:xfrm>
        </p:spPr>
        <p:txBody>
          <a:bodyPr vert="horz" lIns="91440" tIns="45720" rIns="91440" bIns="45720" rtlCol="0" anchor="t">
            <a:noAutofit/>
          </a:bodyPr>
          <a:lstStyle/>
          <a:p>
            <a:pPr>
              <a:buFont typeface="Wingdings" charset="2"/>
              <a:buChar char="Ø"/>
            </a:pPr>
            <a:r>
              <a:rPr lang="en-US" sz="1800" dirty="0">
                <a:solidFill>
                  <a:srgbClr val="000000"/>
                </a:solidFill>
                <a:latin typeface="Times New Roman" charset="0"/>
                <a:ea typeface="Times New Roman" charset="0"/>
                <a:cs typeface="Times New Roman" charset="0"/>
              </a:rPr>
              <a:t>Project Summary</a:t>
            </a:r>
          </a:p>
          <a:p>
            <a:pPr>
              <a:buFont typeface="Wingdings" charset="2"/>
              <a:buChar char="Ø"/>
            </a:pPr>
            <a:r>
              <a:rPr lang="en-US" sz="1800" dirty="0">
                <a:solidFill>
                  <a:srgbClr val="000000"/>
                </a:solidFill>
                <a:latin typeface="Times New Roman" charset="0"/>
                <a:ea typeface="Times New Roman" charset="0"/>
                <a:cs typeface="Times New Roman" charset="0"/>
              </a:rPr>
              <a:t>Scope Summary</a:t>
            </a:r>
          </a:p>
          <a:p>
            <a:pPr>
              <a:buFont typeface="Wingdings" charset="2"/>
              <a:buChar char="Ø"/>
            </a:pPr>
            <a:r>
              <a:rPr lang="en-US" sz="1800" dirty="0">
                <a:solidFill>
                  <a:srgbClr val="000000"/>
                </a:solidFill>
                <a:latin typeface="Times New Roman" charset="0"/>
                <a:ea typeface="Times New Roman" charset="0"/>
                <a:cs typeface="Times New Roman" charset="0"/>
              </a:rPr>
              <a:t>Overall Security Posture</a:t>
            </a:r>
          </a:p>
          <a:p>
            <a:pPr>
              <a:buFont typeface="Wingdings" charset="2"/>
              <a:buChar char="Ø"/>
            </a:pPr>
            <a:r>
              <a:rPr lang="en-US" sz="1800" dirty="0">
                <a:solidFill>
                  <a:srgbClr val="000000"/>
                </a:solidFill>
                <a:latin typeface="Times New Roman" charset="0"/>
                <a:ea typeface="Times New Roman" charset="0"/>
                <a:cs typeface="Times New Roman" charset="0"/>
              </a:rPr>
              <a:t>Findings Summary</a:t>
            </a:r>
          </a:p>
          <a:p>
            <a:pPr>
              <a:buFont typeface="Wingdings" charset="2"/>
              <a:buChar char="Ø"/>
            </a:pPr>
            <a:r>
              <a:rPr lang="en-US" sz="1800" dirty="0">
                <a:solidFill>
                  <a:srgbClr val="000000"/>
                </a:solidFill>
                <a:latin typeface="Times New Roman" charset="0"/>
                <a:ea typeface="Times New Roman" charset="0"/>
                <a:cs typeface="Times New Roman" charset="0"/>
              </a:rPr>
              <a:t>Future Considerations</a:t>
            </a: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400" dirty="0">
              <a:solidFill>
                <a:srgbClr val="000000"/>
              </a:solidFill>
              <a:latin typeface="Times New Roman" charset="0"/>
              <a:ea typeface="Times New Roman" charset="0"/>
              <a:cs typeface="Times New Roman" charset="0"/>
            </a:endParaRPr>
          </a:p>
          <a:p>
            <a:pPr>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1">
              <a:buFont typeface="Wingdings" charset="2"/>
              <a:buChar char="Ø"/>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8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DAF31BD3-15C3-483F-BD43-FD27CCC79F35}"/>
              </a:ext>
            </a:extLst>
          </p:cNvPr>
          <p:cNvPicPr>
            <a:picLocks noChangeAspect="1"/>
          </p:cNvPicPr>
          <p:nvPr/>
        </p:nvPicPr>
        <p:blipFill>
          <a:blip r:embed="rId2"/>
          <a:stretch>
            <a:fillRect/>
          </a:stretch>
        </p:blipFill>
        <p:spPr>
          <a:xfrm>
            <a:off x="3925252" y="1085291"/>
            <a:ext cx="4407218" cy="2932803"/>
          </a:xfrm>
          <a:prstGeom prst="rect">
            <a:avLst/>
          </a:prstGeom>
        </p:spPr>
      </p:pic>
    </p:spTree>
    <p:extLst>
      <p:ext uri="{BB962C8B-B14F-4D97-AF65-F5344CB8AC3E}">
        <p14:creationId xmlns:p14="http://schemas.microsoft.com/office/powerpoint/2010/main" val="294689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5901" y="3282778"/>
            <a:ext cx="2010487" cy="584775"/>
          </a:xfrm>
          <a:prstGeom prst="rect">
            <a:avLst/>
          </a:prstGeom>
          <a:noFill/>
        </p:spPr>
        <p:txBody>
          <a:bodyPr wrap="none" rtlCol="0" anchor="t">
            <a:spAutoFit/>
          </a:bodyPr>
          <a:lstStyle/>
          <a:p>
            <a:pPr algn="ctr"/>
            <a:r>
              <a:rPr lang="en-US" sz="3200" dirty="0">
                <a:latin typeface="Times New Roman" charset="0"/>
                <a:ea typeface="Times New Roman" charset="0"/>
                <a:cs typeface="Times New Roman" charset="0"/>
              </a:rPr>
              <a:t>Questions?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71056"/>
          <a:stretch/>
        </p:blipFill>
        <p:spPr>
          <a:xfrm>
            <a:off x="8114010" y="141190"/>
            <a:ext cx="927120" cy="731520"/>
          </a:xfrm>
          <a:prstGeom prst="rect">
            <a:avLst/>
          </a:prstGeom>
        </p:spPr>
      </p:pic>
    </p:spTree>
    <p:extLst>
      <p:ext uri="{BB962C8B-B14F-4D97-AF65-F5344CB8AC3E}">
        <p14:creationId xmlns:p14="http://schemas.microsoft.com/office/powerpoint/2010/main" val="4998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err="1">
                <a:latin typeface="Times New Roman" charset="0"/>
                <a:ea typeface="Times New Roman" charset="0"/>
                <a:cs typeface="Times New Roman" charset="0"/>
              </a:rPr>
              <a:t>Pentester’s</a:t>
            </a:r>
            <a:r>
              <a:rPr lang="en-US" sz="3600" dirty="0">
                <a:latin typeface="Times New Roman" charset="0"/>
                <a:ea typeface="Times New Roman" charset="0"/>
                <a:cs typeface="Times New Roman" charset="0"/>
              </a:rPr>
              <a:t> Job</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What is the job of a penetration tester?</a:t>
            </a:r>
          </a:p>
          <a:p>
            <a:pPr lvl="1">
              <a:buFont typeface="Wingdings" charset="2"/>
              <a:buChar char="Ø"/>
            </a:pPr>
            <a:r>
              <a:rPr lang="en-US" sz="1800" dirty="0">
                <a:solidFill>
                  <a:srgbClr val="000000"/>
                </a:solidFill>
                <a:latin typeface="Times New Roman" charset="0"/>
                <a:ea typeface="Times New Roman" charset="0"/>
                <a:cs typeface="Times New Roman" charset="0"/>
              </a:rPr>
              <a:t>To test a computer system, network, or web application to find security vulnerabilities that an attacker could exploit.  The process involves gathering information about the target before the test, identifying possible entry points, attempting to break in – either virtually or for real – and reporting back the findings (Rouse)</a:t>
            </a:r>
          </a:p>
          <a:p>
            <a:pPr lvl="1">
              <a:buFont typeface="Wingdings" charset="2"/>
              <a:buChar char="Ø"/>
            </a:pPr>
            <a:r>
              <a:rPr lang="en-US" sz="1800" dirty="0">
                <a:solidFill>
                  <a:srgbClr val="000000"/>
                </a:solidFill>
                <a:latin typeface="Times New Roman" charset="0"/>
                <a:ea typeface="Times New Roman" charset="0"/>
                <a:cs typeface="Times New Roman" charset="0"/>
              </a:rPr>
              <a:t>Roles / Responsibilities</a:t>
            </a:r>
          </a:p>
          <a:p>
            <a:pPr lvl="2">
              <a:buFont typeface="Wingdings" charset="2"/>
              <a:buChar char="Ø"/>
            </a:pPr>
            <a:r>
              <a:rPr lang="en-US" sz="1800" dirty="0">
                <a:solidFill>
                  <a:srgbClr val="000000"/>
                </a:solidFill>
                <a:latin typeface="Times New Roman" charset="0"/>
                <a:ea typeface="Times New Roman" charset="0"/>
                <a:cs typeface="Times New Roman" charset="0"/>
              </a:rPr>
              <a:t>Model real world threats</a:t>
            </a:r>
          </a:p>
          <a:p>
            <a:pPr lvl="2">
              <a:buFont typeface="Wingdings" charset="2"/>
              <a:buChar char="Ø"/>
            </a:pPr>
            <a:r>
              <a:rPr lang="en-US" sz="1800" dirty="0">
                <a:solidFill>
                  <a:srgbClr val="000000"/>
                </a:solidFill>
                <a:latin typeface="Times New Roman" charset="0"/>
                <a:ea typeface="Times New Roman" charset="0"/>
                <a:cs typeface="Times New Roman" charset="0"/>
              </a:rPr>
              <a:t>Find vulnerabilities</a:t>
            </a:r>
          </a:p>
          <a:p>
            <a:pPr lvl="2">
              <a:buFont typeface="Wingdings" charset="2"/>
              <a:buChar char="Ø"/>
            </a:pPr>
            <a:r>
              <a:rPr lang="en-US" sz="1800" dirty="0">
                <a:solidFill>
                  <a:srgbClr val="000000"/>
                </a:solidFill>
                <a:latin typeface="Times New Roman" charset="0"/>
                <a:ea typeface="Times New Roman" charset="0"/>
                <a:cs typeface="Times New Roman" charset="0"/>
              </a:rPr>
              <a:t>Exploit the vulnerabilities – safely and within scope</a:t>
            </a:r>
          </a:p>
          <a:p>
            <a:pPr lvl="2">
              <a:buFont typeface="Wingdings" charset="2"/>
              <a:buChar char="Ø"/>
            </a:pPr>
            <a:r>
              <a:rPr lang="en-US" sz="1800" dirty="0">
                <a:solidFill>
                  <a:srgbClr val="000000"/>
                </a:solidFill>
                <a:latin typeface="Times New Roman" charset="0"/>
                <a:ea typeface="Times New Roman" charset="0"/>
                <a:cs typeface="Times New Roman" charset="0"/>
              </a:rPr>
              <a:t>Determine the business risk</a:t>
            </a:r>
          </a:p>
          <a:p>
            <a:pPr lvl="2">
              <a:buFont typeface="Wingdings" charset="2"/>
              <a:buChar char="Ø"/>
            </a:pPr>
            <a:r>
              <a:rPr lang="en-US" sz="1800" dirty="0">
                <a:solidFill>
                  <a:srgbClr val="000000"/>
                </a:solidFill>
                <a:latin typeface="Times New Roman" charset="0"/>
                <a:ea typeface="Times New Roman" charset="0"/>
                <a:cs typeface="Times New Roman" charset="0"/>
              </a:rPr>
              <a:t>Recommend mitigations or defense to reduce business risk</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035743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77703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Ethical Hacking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Penetration Testing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Red Teaming</a:t>
            </a:r>
          </a:p>
          <a:p>
            <a:pPr indent="-285750">
              <a:buFont typeface="Wingdings" charset="2"/>
              <a:buChar char="Ø"/>
            </a:pPr>
            <a:r>
              <a:rPr lang="en-US" sz="1800" dirty="0">
                <a:solidFill>
                  <a:srgbClr val="000000"/>
                </a:solidFill>
                <a:latin typeface="Times New Roman" charset="0"/>
                <a:ea typeface="Times New Roman" charset="0"/>
                <a:cs typeface="Times New Roman" charset="0"/>
              </a:rPr>
              <a:t>Vulnerability Assessments</a:t>
            </a:r>
          </a:p>
          <a:p>
            <a:pPr indent="-285750">
              <a:buFont typeface="Wingdings" charset="2"/>
              <a:buChar char="Ø"/>
            </a:pPr>
            <a:r>
              <a:rPr lang="en-US" sz="1800" dirty="0">
                <a:solidFill>
                  <a:srgbClr val="000000"/>
                </a:solidFill>
                <a:latin typeface="Times New Roman" charset="0"/>
                <a:ea typeface="Times New Roman" charset="0"/>
                <a:cs typeface="Times New Roman" charset="0"/>
              </a:rPr>
              <a:t>Security Audits</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indent="-285750">
              <a:buFont typeface="Wingdings" charset="2"/>
              <a:buChar char="Ø"/>
            </a:pPr>
            <a:endParaRPr lang="en-US" sz="1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2872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5199520"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Ethical Hacking</a:t>
            </a:r>
          </a:p>
          <a:p>
            <a:pPr lvl="1">
              <a:buFont typeface="Wingdings" charset="2"/>
              <a:buChar char="Ø"/>
            </a:pPr>
            <a:r>
              <a:rPr lang="en-US" sz="1800" dirty="0">
                <a:solidFill>
                  <a:srgbClr val="000000"/>
                </a:solidFill>
                <a:latin typeface="Times New Roman" charset="0"/>
                <a:ea typeface="Times New Roman" charset="0"/>
                <a:cs typeface="Times New Roman" charset="0"/>
              </a:rPr>
              <a:t>Hacking – traditional term described a person or activity that wanted to manipulate technologies or systems to do things they were not designed to do</a:t>
            </a:r>
          </a:p>
          <a:p>
            <a:pPr lvl="1">
              <a:buFont typeface="Wingdings" charset="2"/>
              <a:buChar char="Ø"/>
            </a:pPr>
            <a:r>
              <a:rPr lang="en-US" sz="1800" dirty="0">
                <a:solidFill>
                  <a:srgbClr val="000000"/>
                </a:solidFill>
                <a:latin typeface="Times New Roman" charset="0"/>
                <a:ea typeface="Times New Roman" charset="0"/>
                <a:cs typeface="Times New Roman" charset="0"/>
              </a:rPr>
              <a:t>Hacking – modern connotation or “black hat hacking” is breaking into systems or computers </a:t>
            </a:r>
            <a:r>
              <a:rPr lang="en-US" sz="1800" b="1" dirty="0">
                <a:solidFill>
                  <a:srgbClr val="000000"/>
                </a:solidFill>
                <a:latin typeface="Times New Roman" charset="0"/>
                <a:ea typeface="Times New Roman" charset="0"/>
                <a:cs typeface="Times New Roman" charset="0"/>
              </a:rPr>
              <a:t>without permission</a:t>
            </a:r>
            <a:r>
              <a:rPr lang="en-US" sz="1800" dirty="0">
                <a:solidFill>
                  <a:srgbClr val="000000"/>
                </a:solidFill>
                <a:latin typeface="Times New Roman" charset="0"/>
                <a:ea typeface="Times New Roman" charset="0"/>
                <a:cs typeface="Times New Roman" charset="0"/>
              </a:rPr>
              <a:t>.  </a:t>
            </a:r>
          </a:p>
          <a:p>
            <a:pPr lvl="2">
              <a:buFont typeface="Wingdings" charset="2"/>
              <a:buChar char="Ø"/>
            </a:pPr>
            <a:r>
              <a:rPr lang="en-US" sz="1800" dirty="0">
                <a:solidFill>
                  <a:srgbClr val="000000"/>
                </a:solidFill>
                <a:latin typeface="Times New Roman" charset="0"/>
                <a:ea typeface="Times New Roman" charset="0"/>
                <a:cs typeface="Times New Roman" charset="0"/>
              </a:rPr>
              <a:t>Goal is typically to improve self or collective</a:t>
            </a:r>
          </a:p>
          <a:p>
            <a:pPr lvl="1">
              <a:buFont typeface="Wingdings" charset="2"/>
              <a:buChar char="Ø"/>
            </a:pPr>
            <a:r>
              <a:rPr lang="en-US" sz="1800" dirty="0">
                <a:solidFill>
                  <a:srgbClr val="000000"/>
                </a:solidFill>
                <a:latin typeface="Times New Roman" charset="0"/>
                <a:ea typeface="Times New Roman" charset="0"/>
                <a:cs typeface="Times New Roman" charset="0"/>
              </a:rPr>
              <a:t>Ethical Hacking – sometimes known as “white hat hacking” is using attack techniques against computer systems or networks </a:t>
            </a:r>
            <a:r>
              <a:rPr lang="en-US" sz="1800" b="1" dirty="0">
                <a:solidFill>
                  <a:srgbClr val="000000"/>
                </a:solidFill>
                <a:latin typeface="Times New Roman" charset="0"/>
                <a:ea typeface="Times New Roman" charset="0"/>
                <a:cs typeface="Times New Roman" charset="0"/>
              </a:rPr>
              <a:t>with permission</a:t>
            </a:r>
            <a:r>
              <a:rPr lang="en-US" sz="1800" dirty="0">
                <a:solidFill>
                  <a:srgbClr val="000000"/>
                </a:solidFill>
                <a:latin typeface="Times New Roman" charset="0"/>
                <a:ea typeface="Times New Roman" charset="0"/>
                <a:cs typeface="Times New Roman" charset="0"/>
              </a:rPr>
              <a:t> of the system owner.</a:t>
            </a:r>
          </a:p>
          <a:p>
            <a:pPr lvl="2">
              <a:buFont typeface="Wingdings" charset="2"/>
              <a:buChar char="Ø"/>
            </a:pPr>
            <a:r>
              <a:rPr lang="en-US" sz="1800" dirty="0">
                <a:solidFill>
                  <a:srgbClr val="000000"/>
                </a:solidFill>
                <a:latin typeface="Times New Roman" charset="0"/>
                <a:ea typeface="Times New Roman" charset="0"/>
                <a:cs typeface="Times New Roman" charset="0"/>
              </a:rPr>
              <a:t>Goal is to improve the organization</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382772CF-FDCA-4821-8102-25F34A0D3B49}"/>
              </a:ext>
            </a:extLst>
          </p:cNvPr>
          <p:cNvPicPr>
            <a:picLocks noChangeAspect="1"/>
          </p:cNvPicPr>
          <p:nvPr/>
        </p:nvPicPr>
        <p:blipFill>
          <a:blip r:embed="rId2"/>
          <a:stretch>
            <a:fillRect/>
          </a:stretch>
        </p:blipFill>
        <p:spPr>
          <a:xfrm>
            <a:off x="5458633" y="1970220"/>
            <a:ext cx="3522665" cy="2917559"/>
          </a:xfrm>
          <a:prstGeom prst="rect">
            <a:avLst/>
          </a:prstGeom>
        </p:spPr>
      </p:pic>
    </p:spTree>
    <p:extLst>
      <p:ext uri="{BB962C8B-B14F-4D97-AF65-F5344CB8AC3E}">
        <p14:creationId xmlns:p14="http://schemas.microsoft.com/office/powerpoint/2010/main" val="309324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Penetration Testing</a:t>
            </a:r>
          </a:p>
          <a:p>
            <a:pPr lvl="1">
              <a:buFont typeface="Wingdings" charset="2"/>
              <a:buChar char="Ø"/>
            </a:pPr>
            <a:r>
              <a:rPr lang="en-US" sz="1800" dirty="0">
                <a:solidFill>
                  <a:srgbClr val="000000"/>
                </a:solidFill>
                <a:latin typeface="Times New Roman" charset="0"/>
                <a:ea typeface="Times New Roman" charset="0"/>
                <a:cs typeface="Times New Roman" charset="0"/>
              </a:rPr>
              <a:t>Goal is to find security vulnerabilities within a target that could be used by a malicious actor, and actually penetrate the network, to understand and manage business risk</a:t>
            </a:r>
          </a:p>
          <a:p>
            <a:pPr lvl="1">
              <a:buFont typeface="Wingdings" charset="2"/>
              <a:buChar char="Ø"/>
            </a:pPr>
            <a:r>
              <a:rPr lang="en-US" sz="1800" dirty="0">
                <a:solidFill>
                  <a:srgbClr val="000000"/>
                </a:solidFill>
                <a:latin typeface="Times New Roman" charset="0"/>
                <a:ea typeface="Times New Roman" charset="0"/>
                <a:cs typeface="Times New Roman" charset="0"/>
              </a:rPr>
              <a:t>Subset of ethical hacking</a:t>
            </a:r>
          </a:p>
          <a:p>
            <a:pPr lvl="1">
              <a:buFont typeface="Wingdings" charset="2"/>
              <a:buChar char="Ø"/>
            </a:pPr>
            <a:r>
              <a:rPr lang="en-US" sz="1800" dirty="0">
                <a:solidFill>
                  <a:srgbClr val="000000"/>
                </a:solidFill>
                <a:latin typeface="Times New Roman" charset="0"/>
                <a:ea typeface="Times New Roman" charset="0"/>
                <a:cs typeface="Times New Roman" charset="0"/>
              </a:rPr>
              <a:t>Performed for specific purposes:</a:t>
            </a:r>
          </a:p>
          <a:p>
            <a:pPr lvl="2">
              <a:buFont typeface="Wingdings" charset="2"/>
              <a:buChar char="Ø"/>
            </a:pPr>
            <a:r>
              <a:rPr lang="en-US" sz="1800" dirty="0">
                <a:solidFill>
                  <a:srgbClr val="000000"/>
                </a:solidFill>
                <a:latin typeface="Times New Roman" charset="0"/>
                <a:ea typeface="Times New Roman" charset="0"/>
                <a:cs typeface="Times New Roman" charset="0"/>
              </a:rPr>
              <a:t>As a “dramatic” demonstration of an attack, usually to convince decision-makers of their enterprise’s vulnerability</a:t>
            </a:r>
          </a:p>
          <a:p>
            <a:pPr lvl="2">
              <a:buFont typeface="Wingdings" charset="2"/>
              <a:buChar char="Ø"/>
            </a:pPr>
            <a:r>
              <a:rPr lang="en-US" sz="1800" dirty="0">
                <a:solidFill>
                  <a:srgbClr val="000000"/>
                </a:solidFill>
                <a:latin typeface="Times New Roman" charset="0"/>
                <a:ea typeface="Times New Roman" charset="0"/>
                <a:cs typeface="Times New Roman" charset="0"/>
              </a:rPr>
              <a:t>As a means to test the correct operation of enterprise defenses (“verification”)</a:t>
            </a:r>
          </a:p>
          <a:p>
            <a:pPr lvl="2">
              <a:buFont typeface="Wingdings" charset="2"/>
              <a:buChar char="Ø"/>
            </a:pPr>
            <a:r>
              <a:rPr lang="en-US" sz="1800" dirty="0">
                <a:solidFill>
                  <a:srgbClr val="000000"/>
                </a:solidFill>
                <a:latin typeface="Times New Roman" charset="0"/>
                <a:ea typeface="Times New Roman" charset="0"/>
                <a:cs typeface="Times New Roman" charset="0"/>
              </a:rPr>
              <a:t>To test that the enterprise has build the right defenses in the first place (“validation”) (</a:t>
            </a:r>
            <a:r>
              <a:rPr lang="en-US" sz="1800" dirty="0" err="1">
                <a:solidFill>
                  <a:srgbClr val="000000"/>
                </a:solidFill>
                <a:latin typeface="Times New Roman" charset="0"/>
                <a:ea typeface="Times New Roman" charset="0"/>
                <a:cs typeface="Times New Roman" charset="0"/>
              </a:rPr>
              <a:t>CISecurity</a:t>
            </a:r>
            <a:r>
              <a:rPr lang="en-US" sz="1800" dirty="0">
                <a:solidFill>
                  <a:srgbClr val="000000"/>
                </a:solidFill>
                <a:latin typeface="Times New Roman" charset="0"/>
                <a:ea typeface="Times New Roman" charset="0"/>
                <a:cs typeface="Times New Roman" charset="0"/>
              </a:rPr>
              <a:t>, 2019)</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611B4AB0-321C-49DD-9F44-6621B5BCEC61}"/>
              </a:ext>
            </a:extLst>
          </p:cNvPr>
          <p:cNvPicPr>
            <a:picLocks noChangeAspect="1"/>
          </p:cNvPicPr>
          <p:nvPr/>
        </p:nvPicPr>
        <p:blipFill>
          <a:blip r:embed="rId2"/>
          <a:stretch>
            <a:fillRect/>
          </a:stretch>
        </p:blipFill>
        <p:spPr>
          <a:xfrm>
            <a:off x="4876800" y="4472591"/>
            <a:ext cx="3920063" cy="2155295"/>
          </a:xfrm>
          <a:prstGeom prst="rect">
            <a:avLst/>
          </a:prstGeom>
        </p:spPr>
      </p:pic>
    </p:spTree>
    <p:extLst>
      <p:ext uri="{BB962C8B-B14F-4D97-AF65-F5344CB8AC3E}">
        <p14:creationId xmlns:p14="http://schemas.microsoft.com/office/powerpoint/2010/main" val="91775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Red Teaming</a:t>
            </a:r>
          </a:p>
          <a:p>
            <a:pPr lvl="1">
              <a:buFont typeface="Wingdings" charset="2"/>
              <a:buChar char="Ø"/>
            </a:pPr>
            <a:r>
              <a:rPr lang="en-US" sz="1800" dirty="0">
                <a:solidFill>
                  <a:srgbClr val="000000"/>
                </a:solidFill>
                <a:latin typeface="Times New Roman" charset="0"/>
                <a:ea typeface="Times New Roman" charset="0"/>
                <a:cs typeface="Times New Roman" charset="0"/>
              </a:rPr>
              <a:t>Applies tools and techniques associated with </a:t>
            </a:r>
            <a:r>
              <a:rPr lang="en-US" sz="1800" dirty="0" err="1">
                <a:solidFill>
                  <a:srgbClr val="000000"/>
                </a:solidFill>
                <a:latin typeface="Times New Roman" charset="0"/>
                <a:ea typeface="Times New Roman" charset="0"/>
                <a:cs typeface="Times New Roman" charset="0"/>
              </a:rPr>
              <a:t>pentesting</a:t>
            </a:r>
            <a:endParaRPr lang="en-US" sz="1800" dirty="0">
              <a:solidFill>
                <a:srgbClr val="000000"/>
              </a:solidFill>
              <a:latin typeface="Times New Roman" charset="0"/>
              <a:ea typeface="Times New Roman" charset="0"/>
              <a:cs typeface="Times New Roman" charset="0"/>
            </a:endParaRPr>
          </a:p>
          <a:p>
            <a:pPr lvl="1">
              <a:buFont typeface="Wingdings" charset="2"/>
              <a:buChar char="Ø"/>
            </a:pPr>
            <a:r>
              <a:rPr lang="en-US" sz="1800" dirty="0">
                <a:solidFill>
                  <a:srgbClr val="000000"/>
                </a:solidFill>
                <a:latin typeface="Times New Roman" charset="0"/>
                <a:ea typeface="Times New Roman" charset="0"/>
                <a:cs typeface="Times New Roman" charset="0"/>
              </a:rPr>
              <a:t>Goal is to determine whether the organization’s detection and response policies, procedures, and technologies are effective</a:t>
            </a:r>
          </a:p>
          <a:p>
            <a:pPr lvl="1">
              <a:buFont typeface="Wingdings" charset="2"/>
              <a:buChar char="Ø"/>
            </a:pPr>
            <a:r>
              <a:rPr lang="en-US" sz="1800" dirty="0">
                <a:solidFill>
                  <a:srgbClr val="000000"/>
                </a:solidFill>
                <a:latin typeface="Times New Roman" charset="0"/>
                <a:ea typeface="Times New Roman" charset="0"/>
                <a:cs typeface="Times New Roman" charset="0"/>
              </a:rPr>
              <a:t>Focused on measuring and improving Blue Team capabilities</a:t>
            </a: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3FF7E67C-C06D-B670-5B7C-E69410A6D90C}"/>
              </a:ext>
            </a:extLst>
          </p:cNvPr>
          <p:cNvPicPr>
            <a:picLocks noChangeAspect="1"/>
          </p:cNvPicPr>
          <p:nvPr/>
        </p:nvPicPr>
        <p:blipFill>
          <a:blip r:embed="rId2"/>
          <a:stretch>
            <a:fillRect/>
          </a:stretch>
        </p:blipFill>
        <p:spPr>
          <a:xfrm>
            <a:off x="801914" y="2618563"/>
            <a:ext cx="7630886" cy="4112977"/>
          </a:xfrm>
          <a:prstGeom prst="rect">
            <a:avLst/>
          </a:prstGeom>
        </p:spPr>
      </p:pic>
    </p:spTree>
    <p:extLst>
      <p:ext uri="{BB962C8B-B14F-4D97-AF65-F5344CB8AC3E}">
        <p14:creationId xmlns:p14="http://schemas.microsoft.com/office/powerpoint/2010/main" val="119124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230114"/>
            <a:ext cx="5702710" cy="553672"/>
          </a:xfrm>
        </p:spPr>
        <p:txBody>
          <a:bodyPr>
            <a:noAutofit/>
          </a:bodyPr>
          <a:lstStyle/>
          <a:p>
            <a:pPr algn="l"/>
            <a:r>
              <a:rPr lang="en-US" sz="3600" dirty="0">
                <a:latin typeface="Times New Roman" charset="0"/>
                <a:ea typeface="Times New Roman" charset="0"/>
                <a:cs typeface="Times New Roman" charset="0"/>
              </a:rPr>
              <a:t>Testing Terms</a:t>
            </a:r>
            <a:endParaRPr lang="en-US" sz="18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2702" y="960958"/>
            <a:ext cx="8270098" cy="5770582"/>
          </a:xfrm>
        </p:spPr>
        <p:txBody>
          <a:bodyPr vert="horz" lIns="91440" tIns="45720" rIns="91440" bIns="45720" rtlCol="0" anchor="t">
            <a:noAutofit/>
          </a:bodyPr>
          <a:lstStyle/>
          <a:p>
            <a:pPr indent="-285750">
              <a:buFont typeface="Wingdings" charset="2"/>
              <a:buChar char="Ø"/>
            </a:pPr>
            <a:r>
              <a:rPr lang="en-US" sz="1800" dirty="0">
                <a:solidFill>
                  <a:srgbClr val="000000"/>
                </a:solidFill>
                <a:latin typeface="Times New Roman" charset="0"/>
                <a:ea typeface="Times New Roman" charset="0"/>
                <a:cs typeface="Times New Roman" charset="0"/>
              </a:rPr>
              <a:t>Vulnerability Assessments (Security Assessments)</a:t>
            </a:r>
          </a:p>
          <a:p>
            <a:pPr lvl="1">
              <a:buFont typeface="Wingdings" charset="2"/>
              <a:buChar char="Ø"/>
            </a:pPr>
            <a:r>
              <a:rPr lang="en-US" sz="1800" dirty="0">
                <a:solidFill>
                  <a:srgbClr val="000000"/>
                </a:solidFill>
                <a:latin typeface="Times New Roman" charset="0"/>
                <a:ea typeface="Times New Roman" charset="0"/>
                <a:cs typeface="Times New Roman" charset="0"/>
              </a:rPr>
              <a:t>Focus is on finding security vulnerabilities</a:t>
            </a:r>
          </a:p>
          <a:p>
            <a:pPr lvl="1">
              <a:buFont typeface="Wingdings" charset="2"/>
              <a:buChar char="Ø"/>
            </a:pPr>
            <a:r>
              <a:rPr lang="en-US" sz="1800" dirty="0">
                <a:solidFill>
                  <a:srgbClr val="000000"/>
                </a:solidFill>
                <a:latin typeface="Times New Roman" charset="0"/>
                <a:ea typeface="Times New Roman" charset="0"/>
                <a:cs typeface="Times New Roman" charset="0"/>
              </a:rPr>
              <a:t>May not actually exploit the vulnerabilities</a:t>
            </a:r>
          </a:p>
          <a:p>
            <a:pPr lvl="1">
              <a:buFont typeface="Wingdings" charset="2"/>
              <a:buChar char="Ø"/>
            </a:pPr>
            <a:r>
              <a:rPr lang="en-US" sz="1800" dirty="0">
                <a:solidFill>
                  <a:srgbClr val="000000"/>
                </a:solidFill>
                <a:latin typeface="Times New Roman" charset="0"/>
                <a:ea typeface="Times New Roman" charset="0"/>
                <a:cs typeface="Times New Roman" charset="0"/>
              </a:rPr>
              <a:t>Typically broader</a:t>
            </a:r>
          </a:p>
          <a:p>
            <a:pPr lvl="1">
              <a:buFont typeface="Wingdings" charset="2"/>
              <a:buChar char="Ø"/>
            </a:pPr>
            <a:r>
              <a:rPr lang="en-US" sz="1800" dirty="0">
                <a:solidFill>
                  <a:srgbClr val="000000"/>
                </a:solidFill>
                <a:latin typeface="Times New Roman" charset="0"/>
                <a:ea typeface="Times New Roman" charset="0"/>
                <a:cs typeface="Times New Roman" charset="0"/>
              </a:rPr>
              <a:t>May involve policy and procedure review</a:t>
            </a:r>
          </a:p>
          <a:p>
            <a:pPr lvl="2">
              <a:buFont typeface="Wingdings" charset="2"/>
              <a:buChar char="Ø"/>
            </a:pPr>
            <a:endParaRPr lang="en-US" sz="1400" dirty="0">
              <a:solidFill>
                <a:srgbClr val="000000"/>
              </a:solidFill>
              <a:latin typeface="Times New Roman" charset="0"/>
              <a:ea typeface="Times New Roman" charset="0"/>
              <a:cs typeface="Times New Roman" charset="0"/>
            </a:endParaRPr>
          </a:p>
          <a:p>
            <a:pPr marL="457200" lvl="1" indent="0">
              <a:buNone/>
            </a:pPr>
            <a:endParaRPr lang="en-US" sz="1800" dirty="0">
              <a:solidFill>
                <a:srgbClr val="000000"/>
              </a:solidFill>
              <a:latin typeface="Times New Roman" charset="0"/>
              <a:ea typeface="Times New Roman" charset="0"/>
              <a:cs typeface="Times New Roman" charset="0"/>
            </a:endParaRPr>
          </a:p>
          <a:p>
            <a:pPr lvl="2">
              <a:buFont typeface="Wingdings" charset="2"/>
              <a:buChar char="Ø"/>
            </a:pPr>
            <a:endParaRPr lang="en-US" sz="1400" dirty="0">
              <a:solidFill>
                <a:srgbClr val="000000"/>
              </a:solidFill>
              <a:latin typeface="Times New Roman" charset="0"/>
              <a:ea typeface="Times New Roman" charset="0"/>
              <a:cs typeface="Times New Roman" charset="0"/>
            </a:endParaRPr>
          </a:p>
        </p:txBody>
      </p:sp>
      <p:pic>
        <p:nvPicPr>
          <p:cNvPr id="1026" name="Picture 2" descr="Image result for vulnerability assessments">
            <a:extLst>
              <a:ext uri="{FF2B5EF4-FFF2-40B4-BE49-F238E27FC236}">
                <a16:creationId xmlns:a16="http://schemas.microsoft.com/office/drawing/2014/main" id="{C91AD332-15FC-4C46-8B3C-1BD1361B2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984" y="2949114"/>
            <a:ext cx="3912394" cy="19086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97B9C5-719C-48E3-93FE-78C6D37B8AA9}"/>
              </a:ext>
            </a:extLst>
          </p:cNvPr>
          <p:cNvPicPr>
            <a:picLocks noChangeAspect="1"/>
          </p:cNvPicPr>
          <p:nvPr/>
        </p:nvPicPr>
        <p:blipFill>
          <a:blip r:embed="rId3"/>
          <a:stretch>
            <a:fillRect/>
          </a:stretch>
        </p:blipFill>
        <p:spPr>
          <a:xfrm>
            <a:off x="389686" y="2949114"/>
            <a:ext cx="4182314" cy="2952750"/>
          </a:xfrm>
          <a:prstGeom prst="rect">
            <a:avLst/>
          </a:prstGeom>
        </p:spPr>
      </p:pic>
    </p:spTree>
    <p:extLst>
      <p:ext uri="{BB962C8B-B14F-4D97-AF65-F5344CB8AC3E}">
        <p14:creationId xmlns:p14="http://schemas.microsoft.com/office/powerpoint/2010/main" val="3722295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3795</TotalTime>
  <Words>1672</Words>
  <Application>Microsoft Macintosh PowerPoint</Application>
  <PresentationFormat>On-screen Show (4:3)</PresentationFormat>
  <Paragraphs>454</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Times New Roman</vt:lpstr>
      <vt:lpstr>Wingdings</vt:lpstr>
      <vt:lpstr>Office Theme</vt:lpstr>
      <vt:lpstr>PowerPoint Presentation</vt:lpstr>
      <vt:lpstr>Agenda</vt:lpstr>
      <vt:lpstr>Key Terms</vt:lpstr>
      <vt:lpstr>Pentester’s Job</vt:lpstr>
      <vt:lpstr>Testing Terms</vt:lpstr>
      <vt:lpstr>Testing Terms</vt:lpstr>
      <vt:lpstr>Testing Terms</vt:lpstr>
      <vt:lpstr>Testing Terms</vt:lpstr>
      <vt:lpstr>Testing Terms</vt:lpstr>
      <vt:lpstr>Testing Terms</vt:lpstr>
      <vt:lpstr>Why Penetration Testing</vt:lpstr>
      <vt:lpstr>Testing Types</vt:lpstr>
      <vt:lpstr>Attack Phases</vt:lpstr>
      <vt:lpstr>Testing Methodologies</vt:lpstr>
      <vt:lpstr>OSSTMM</vt:lpstr>
      <vt:lpstr>PTES</vt:lpstr>
      <vt:lpstr>NIST SP 800-115</vt:lpstr>
      <vt:lpstr>OWASP Testing Guide</vt:lpstr>
      <vt:lpstr>OWASP Testing Guide</vt:lpstr>
      <vt:lpstr>Pen Testing Framework</vt:lpstr>
      <vt:lpstr>Pentest Process</vt:lpstr>
      <vt:lpstr>Legal Requirements</vt:lpstr>
      <vt:lpstr>Rules of Engagement</vt:lpstr>
      <vt:lpstr>Scoping</vt:lpstr>
      <vt:lpstr>Scoping</vt:lpstr>
      <vt:lpstr>Scoping</vt:lpstr>
      <vt:lpstr>Reporting</vt:lpstr>
      <vt:lpstr>Reporting</vt:lpstr>
      <vt:lpstr>Executive Summary</vt:lpstr>
      <vt:lpstr>Introduction</vt:lpstr>
      <vt:lpstr>Methodology</vt:lpstr>
      <vt:lpstr>Findings</vt:lpstr>
      <vt:lpstr>Recommendations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CYBV 326  Introductory Methods of Network Analysis  Week 2   Application Layer</dc:title>
  <dc:creator>Paul Wagner</dc:creator>
  <cp:lastModifiedBy>Wagner, Paul E - (paulewagner)</cp:lastModifiedBy>
  <cp:revision>71</cp:revision>
  <dcterms:modified xsi:type="dcterms:W3CDTF">2022-07-11T12:37:20Z</dcterms:modified>
</cp:coreProperties>
</file>